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3" r:id="rId4"/>
    <p:sldId id="284" r:id="rId5"/>
    <p:sldId id="292" r:id="rId6"/>
    <p:sldId id="293" r:id="rId7"/>
    <p:sldId id="294" r:id="rId8"/>
    <p:sldId id="289" r:id="rId9"/>
    <p:sldId id="295" r:id="rId10"/>
    <p:sldId id="296" r:id="rId11"/>
    <p:sldId id="297" r:id="rId12"/>
    <p:sldId id="298" r:id="rId13"/>
    <p:sldId id="299" r:id="rId14"/>
    <p:sldId id="300" r:id="rId15"/>
    <p:sldId id="301" r:id="rId16"/>
    <p:sldId id="302" r:id="rId17"/>
    <p:sldId id="303" r:id="rId18"/>
    <p:sldId id="304" r:id="rId19"/>
    <p:sldId id="305" r:id="rId20"/>
    <p:sldId id="291" r:id="rId21"/>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5pPr>
    <a:lvl6pPr marL="2286000" algn="l" defTabSz="914400" rtl="0" eaLnBrk="1" latinLnBrk="0" hangingPunct="1">
      <a:defRPr sz="2400" kern="1200" baseline="-25000">
        <a:solidFill>
          <a:schemeClr val="tx1"/>
        </a:solidFill>
        <a:latin typeface="Arial" panose="020B0604020202020204" pitchFamily="34" charset="0"/>
        <a:ea typeface="+mn-ea"/>
        <a:cs typeface="+mn-cs"/>
      </a:defRPr>
    </a:lvl6pPr>
    <a:lvl7pPr marL="2743200" algn="l" defTabSz="914400" rtl="0" eaLnBrk="1" latinLnBrk="0" hangingPunct="1">
      <a:defRPr sz="2400" kern="1200" baseline="-25000">
        <a:solidFill>
          <a:schemeClr val="tx1"/>
        </a:solidFill>
        <a:latin typeface="Arial" panose="020B0604020202020204" pitchFamily="34" charset="0"/>
        <a:ea typeface="+mn-ea"/>
        <a:cs typeface="+mn-cs"/>
      </a:defRPr>
    </a:lvl7pPr>
    <a:lvl8pPr marL="3200400" algn="l" defTabSz="914400" rtl="0" eaLnBrk="1" latinLnBrk="0" hangingPunct="1">
      <a:defRPr sz="2400" kern="1200" baseline="-25000">
        <a:solidFill>
          <a:schemeClr val="tx1"/>
        </a:solidFill>
        <a:latin typeface="Arial" panose="020B0604020202020204" pitchFamily="34" charset="0"/>
        <a:ea typeface="+mn-ea"/>
        <a:cs typeface="+mn-cs"/>
      </a:defRPr>
    </a:lvl8pPr>
    <a:lvl9pPr marL="3657600" algn="l" defTabSz="914400" rtl="0" eaLnBrk="1" latinLnBrk="0" hangingPunct="1">
      <a:defRPr sz="2400"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A8B"/>
    <a:srgbClr val="105A5B"/>
    <a:srgbClr val="1376BA"/>
    <a:srgbClr val="1C86C0"/>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6" autoAdjust="0"/>
    <p:restoredTop sz="95596" autoAdjust="0"/>
  </p:normalViewPr>
  <p:slideViewPr>
    <p:cSldViewPr>
      <p:cViewPr varScale="1">
        <p:scale>
          <a:sx n="41" d="100"/>
          <a:sy n="41" d="100"/>
        </p:scale>
        <p:origin x="143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857A05C-AFA3-403B-B3E0-014FE998CF9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aseline="0"/>
            </a:lvl1pPr>
          </a:lstStyle>
          <a:p>
            <a:endParaRPr lang="en-US" altLang="es-CL"/>
          </a:p>
        </p:txBody>
      </p:sp>
      <p:sp>
        <p:nvSpPr>
          <p:cNvPr id="81923" name="Rectangle 3">
            <a:extLst>
              <a:ext uri="{FF2B5EF4-FFF2-40B4-BE49-F238E27FC236}">
                <a16:creationId xmlns:a16="http://schemas.microsoft.com/office/drawing/2014/main" id="{73000957-C535-468F-91B7-75C13C8880A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ltLang="es-CL"/>
          </a:p>
        </p:txBody>
      </p:sp>
      <p:sp>
        <p:nvSpPr>
          <p:cNvPr id="81924" name="Rectangle 4">
            <a:extLst>
              <a:ext uri="{FF2B5EF4-FFF2-40B4-BE49-F238E27FC236}">
                <a16:creationId xmlns:a16="http://schemas.microsoft.com/office/drawing/2014/main" id="{CB15D853-23C2-4938-A5B1-B67A8C02A90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359BD1B0-95AB-45A8-8B36-4F87DEF2679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6B3B9DB3-85C5-4083-A281-364ECEE7C22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aseline="0"/>
            </a:lvl1pPr>
          </a:lstStyle>
          <a:p>
            <a:endParaRPr lang="en-US" altLang="es-CL"/>
          </a:p>
        </p:txBody>
      </p:sp>
      <p:sp>
        <p:nvSpPr>
          <p:cNvPr id="81927" name="Rectangle 7">
            <a:extLst>
              <a:ext uri="{FF2B5EF4-FFF2-40B4-BE49-F238E27FC236}">
                <a16:creationId xmlns:a16="http://schemas.microsoft.com/office/drawing/2014/main" id="{16F09C8F-A86B-416D-A43C-7BBEC0A095A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a:lvl1pPr>
          </a:lstStyle>
          <a:p>
            <a:fld id="{5C87444C-2042-40F6-9778-A1CF5073955D}" type="slidenum">
              <a:rPr lang="en-US" altLang="es-CL"/>
              <a:pPr/>
              <a:t>‹Nº›</a:t>
            </a:fld>
            <a:endParaRPr lang="en-US"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754BC4-3CBA-46F5-9CB8-A8CF6A8B3CDC}"/>
              </a:ext>
            </a:extLst>
          </p:cNvPr>
          <p:cNvSpPr>
            <a:spLocks noGrp="1" noChangeArrowheads="1"/>
          </p:cNvSpPr>
          <p:nvPr>
            <p:ph type="sldNum" sz="quarter" idx="5"/>
          </p:nvPr>
        </p:nvSpPr>
        <p:spPr>
          <a:ln/>
        </p:spPr>
        <p:txBody>
          <a:bodyPr/>
          <a:lstStyle/>
          <a:p>
            <a:fld id="{BB7780BF-9E9A-43E7-9B6A-FBEB2B234E71}" type="slidenum">
              <a:rPr lang="en-US" altLang="es-CL"/>
              <a:pPr/>
              <a:t>1</a:t>
            </a:fld>
            <a:endParaRPr lang="en-US" altLang="es-CL"/>
          </a:p>
        </p:txBody>
      </p:sp>
      <p:sp>
        <p:nvSpPr>
          <p:cNvPr id="107522" name="Rectangle 2">
            <a:extLst>
              <a:ext uri="{FF2B5EF4-FFF2-40B4-BE49-F238E27FC236}">
                <a16:creationId xmlns:a16="http://schemas.microsoft.com/office/drawing/2014/main" id="{B3CDF7A1-FB59-4A4D-A9F0-BA22FD1D0F71}"/>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7588056-5A52-472A-A102-3B071F85DF29}"/>
              </a:ext>
            </a:extLst>
          </p:cNvPr>
          <p:cNvSpPr>
            <a:spLocks noGrp="1" noChangeArrowheads="1"/>
          </p:cNvSpPr>
          <p:nvPr>
            <p:ph type="body" idx="1"/>
          </p:nvPr>
        </p:nvSpPr>
        <p:spPr/>
        <p:txBody>
          <a:bodyPr/>
          <a:lstStyle/>
          <a:p>
            <a:endParaRPr lang="es-CL"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10</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15889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11</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90906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12</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50943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13</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099465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14</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47691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15</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75381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16</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64016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17</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97281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18</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129669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19</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19807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255023-BF81-4C27-A9C4-D6444B3068B9}"/>
              </a:ext>
            </a:extLst>
          </p:cNvPr>
          <p:cNvSpPr>
            <a:spLocks noGrp="1" noChangeArrowheads="1"/>
          </p:cNvSpPr>
          <p:nvPr>
            <p:ph type="sldNum" sz="quarter" idx="5"/>
          </p:nvPr>
        </p:nvSpPr>
        <p:spPr>
          <a:ln/>
        </p:spPr>
        <p:txBody>
          <a:bodyPr/>
          <a:lstStyle/>
          <a:p>
            <a:fld id="{B37812F7-7007-4D83-A2C6-01A100F35557}" type="slidenum">
              <a:rPr lang="en-US" altLang="es-CL"/>
              <a:pPr/>
              <a:t>2</a:t>
            </a:fld>
            <a:endParaRPr lang="en-US" altLang="es-CL"/>
          </a:p>
        </p:txBody>
      </p:sp>
      <p:sp>
        <p:nvSpPr>
          <p:cNvPr id="112642" name="Rectangle 2">
            <a:extLst>
              <a:ext uri="{FF2B5EF4-FFF2-40B4-BE49-F238E27FC236}">
                <a16:creationId xmlns:a16="http://schemas.microsoft.com/office/drawing/2014/main" id="{46590988-609B-40EA-9241-CF2EE1EA778E}"/>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4679300-3E5C-49AC-A4EC-226E08D6EFA8}"/>
              </a:ext>
            </a:extLst>
          </p:cNvPr>
          <p:cNvSpPr>
            <a:spLocks noGrp="1" noChangeArrowheads="1"/>
          </p:cNvSpPr>
          <p:nvPr>
            <p:ph type="body" idx="1"/>
          </p:nvPr>
        </p:nvSpPr>
        <p:spPr/>
        <p:txBody>
          <a:bodyPr/>
          <a:lstStyle/>
          <a:p>
            <a:endParaRPr lang="es-CL" altLang="es-C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20</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10435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3</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84924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4</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2851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5</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75552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6</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8566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7</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50661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8</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48263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9CC65A-56C1-47E6-9987-6CEA14CA1A6F}"/>
              </a:ext>
            </a:extLst>
          </p:cNvPr>
          <p:cNvSpPr>
            <a:spLocks noGrp="1" noChangeArrowheads="1"/>
          </p:cNvSpPr>
          <p:nvPr>
            <p:ph type="sldNum" sz="quarter" idx="5"/>
          </p:nvPr>
        </p:nvSpPr>
        <p:spPr>
          <a:ln/>
        </p:spPr>
        <p:txBody>
          <a:bodyPr/>
          <a:lstStyle/>
          <a:p>
            <a:fld id="{7B614DC1-78F1-4816-963F-FC305584498A}" type="slidenum">
              <a:rPr lang="en-US" altLang="es-CL"/>
              <a:pPr/>
              <a:t>9</a:t>
            </a:fld>
            <a:endParaRPr lang="en-US" altLang="es-CL"/>
          </a:p>
        </p:txBody>
      </p:sp>
      <p:sp>
        <p:nvSpPr>
          <p:cNvPr id="110594" name="Rectangle 2">
            <a:extLst>
              <a:ext uri="{FF2B5EF4-FFF2-40B4-BE49-F238E27FC236}">
                <a16:creationId xmlns:a16="http://schemas.microsoft.com/office/drawing/2014/main" id="{91F9AF0A-EFE1-427E-BB93-A30ACC0187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3F87676-849C-4949-983D-EC419351EC4C}"/>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639436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6C172F-E81E-4DE3-8AE9-F24369D628E0}"/>
              </a:ext>
            </a:extLst>
          </p:cNvPr>
          <p:cNvSpPr>
            <a:spLocks noGrp="1" noChangeArrowheads="1"/>
          </p:cNvSpPr>
          <p:nvPr>
            <p:ph type="ctrTitle"/>
          </p:nvPr>
        </p:nvSpPr>
        <p:spPr>
          <a:xfrm>
            <a:off x="457200" y="457200"/>
            <a:ext cx="7772400" cy="704850"/>
          </a:xfrm>
          <a:effectLst>
            <a:outerShdw algn="ctr" rotWithShape="0">
              <a:schemeClr val="bg2"/>
            </a:outerShdw>
          </a:effectLst>
        </p:spPr>
        <p:txBody>
          <a:bodyPr/>
          <a:lstStyle>
            <a:lvl1pPr>
              <a:defRPr sz="3600">
                <a:solidFill>
                  <a:schemeClr val="bg1"/>
                </a:solidFill>
              </a:defRPr>
            </a:lvl1pPr>
          </a:lstStyle>
          <a:p>
            <a:pPr lvl="0"/>
            <a:r>
              <a:rPr lang="es-ES" altLang="es-CL" noProof="0"/>
              <a:t>Haga clic para modificar el estilo de título del patrón</a:t>
            </a:r>
            <a:endParaRPr lang="en-US" altLang="es-CL" noProof="0"/>
          </a:p>
        </p:txBody>
      </p:sp>
      <p:sp>
        <p:nvSpPr>
          <p:cNvPr id="3075" name="Rectangle 3">
            <a:extLst>
              <a:ext uri="{FF2B5EF4-FFF2-40B4-BE49-F238E27FC236}">
                <a16:creationId xmlns:a16="http://schemas.microsoft.com/office/drawing/2014/main" id="{940885BA-3E83-44F2-92A7-CB8080472CD2}"/>
              </a:ext>
            </a:extLst>
          </p:cNvPr>
          <p:cNvSpPr>
            <a:spLocks noGrp="1" noChangeArrowheads="1"/>
          </p:cNvSpPr>
          <p:nvPr>
            <p:ph type="subTitle" idx="1"/>
          </p:nvPr>
        </p:nvSpPr>
        <p:spPr>
          <a:xfrm>
            <a:off x="457200" y="1143000"/>
            <a:ext cx="7772400" cy="685800"/>
          </a:xfrm>
          <a:effectLst>
            <a:outerShdw algn="ctr" rotWithShape="0">
              <a:schemeClr val="bg2"/>
            </a:outerShdw>
          </a:effectLst>
        </p:spPr>
        <p:txBody>
          <a:bodyPr/>
          <a:lstStyle>
            <a:lvl1pPr marL="0" indent="0">
              <a:buFontTx/>
              <a:buNone/>
              <a:defRPr sz="2400">
                <a:solidFill>
                  <a:schemeClr val="bg1"/>
                </a:solidFill>
              </a:defRPr>
            </a:lvl1pPr>
          </a:lstStyle>
          <a:p>
            <a:pPr lvl="0"/>
            <a:r>
              <a:rPr lang="es-ES" altLang="es-CL" noProof="0"/>
              <a:t>Haga clic para modificar el estilo de subtítulo del patrón</a:t>
            </a:r>
            <a:endParaRPr lang="en-US" altLang="es-C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6C2D2-1596-4D53-8B13-17969625E3B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56483B6-DDD2-4D7C-8B1D-132020370C7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66478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CBE2FA-CC9B-4B26-A385-83B4E332F898}"/>
              </a:ext>
            </a:extLst>
          </p:cNvPr>
          <p:cNvSpPr>
            <a:spLocks noGrp="1"/>
          </p:cNvSpPr>
          <p:nvPr>
            <p:ph type="title" orient="vert"/>
          </p:nvPr>
        </p:nvSpPr>
        <p:spPr>
          <a:xfrm>
            <a:off x="6553200" y="2047875"/>
            <a:ext cx="1828800" cy="4495800"/>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654BB32-6DC3-4E9F-8685-812422FFC10B}"/>
              </a:ext>
            </a:extLst>
          </p:cNvPr>
          <p:cNvSpPr>
            <a:spLocks noGrp="1"/>
          </p:cNvSpPr>
          <p:nvPr>
            <p:ph type="body" orient="vert" idx="1"/>
          </p:nvPr>
        </p:nvSpPr>
        <p:spPr>
          <a:xfrm>
            <a:off x="1066800" y="2047875"/>
            <a:ext cx="5334000" cy="4495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84558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F8AD6-6784-46B9-8A21-DBD40C98012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6296A44-E7CB-4E78-8934-AFAD80750F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92254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76E04-6402-4BAC-A0A4-7FD5B9F4BF93}"/>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6FE546B-DFCF-43AE-940D-C9450062964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Tree>
    <p:extLst>
      <p:ext uri="{BB962C8B-B14F-4D97-AF65-F5344CB8AC3E}">
        <p14:creationId xmlns:p14="http://schemas.microsoft.com/office/powerpoint/2010/main" val="19969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8AF8B-EA2D-4C88-AFA7-19D23710592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2B4C8-1C85-4A06-854E-AB4E4A1A4C1F}"/>
              </a:ext>
            </a:extLst>
          </p:cNvPr>
          <p:cNvSpPr>
            <a:spLocks noGrp="1"/>
          </p:cNvSpPr>
          <p:nvPr>
            <p:ph sz="half" idx="1"/>
          </p:nvPr>
        </p:nvSpPr>
        <p:spPr>
          <a:xfrm>
            <a:off x="1066800" y="2809875"/>
            <a:ext cx="3581400" cy="3733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BD94391-4B7B-4061-B50A-AD5AAE077F8B}"/>
              </a:ext>
            </a:extLst>
          </p:cNvPr>
          <p:cNvSpPr>
            <a:spLocks noGrp="1"/>
          </p:cNvSpPr>
          <p:nvPr>
            <p:ph sz="half" idx="2"/>
          </p:nvPr>
        </p:nvSpPr>
        <p:spPr>
          <a:xfrm>
            <a:off x="4800600" y="2809875"/>
            <a:ext cx="3581400" cy="3733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31709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03AE2-707B-4C08-B41E-1D065B924B6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6AF5511-6958-49D5-88C3-CDD5CDCA668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C9F237E-A70A-4CEA-85BA-F269FD403C8C}"/>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9195A32-7200-40B1-B653-8DDC4A15F00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17EDCFF-24C6-4E0A-BB4E-59854235FA8F}"/>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54723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AF997-880C-4597-A4DB-67C90FB7EC8C}"/>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293639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6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4C249-6A0E-4B3F-AEA2-9AA4D641A4B8}"/>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AC5B435-7134-4B7C-9CE0-57309C650A7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862B5DC-3ACF-4E19-BFB2-A5CAC19E56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612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F89152-AE7D-4AD3-8D1A-A7FE19D5AB8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04A2ABB-290B-4AE5-B20B-E3567A4811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3C570152-0FA1-44AC-97AD-E659A5C122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1671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77EE7F-693C-4F6B-81BC-AACF98EF77BD}"/>
              </a:ext>
            </a:extLst>
          </p:cNvPr>
          <p:cNvSpPr>
            <a:spLocks noGrp="1" noChangeArrowheads="1"/>
          </p:cNvSpPr>
          <p:nvPr>
            <p:ph type="title"/>
          </p:nvPr>
        </p:nvSpPr>
        <p:spPr bwMode="auto">
          <a:xfrm>
            <a:off x="1066800" y="2047875"/>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Rectangle 3">
            <a:extLst>
              <a:ext uri="{FF2B5EF4-FFF2-40B4-BE49-F238E27FC236}">
                <a16:creationId xmlns:a16="http://schemas.microsoft.com/office/drawing/2014/main" id="{EEDE70E6-FB10-4B59-A7DB-F61A29280291}"/>
              </a:ext>
            </a:extLst>
          </p:cNvPr>
          <p:cNvSpPr>
            <a:spLocks noGrp="1" noChangeArrowheads="1"/>
          </p:cNvSpPr>
          <p:nvPr>
            <p:ph type="body" idx="1"/>
          </p:nvPr>
        </p:nvSpPr>
        <p:spPr bwMode="auto">
          <a:xfrm>
            <a:off x="1066800" y="2809875"/>
            <a:ext cx="7315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E46782-A460-4AEE-A94F-55F95B57514D}"/>
              </a:ext>
            </a:extLst>
          </p:cNvPr>
          <p:cNvSpPr>
            <a:spLocks noGrp="1" noChangeArrowheads="1"/>
          </p:cNvSpPr>
          <p:nvPr>
            <p:ph type="ctrTitle"/>
          </p:nvPr>
        </p:nvSpPr>
        <p:spPr>
          <a:xfrm>
            <a:off x="3491880" y="3235077"/>
            <a:ext cx="4179338" cy="1224136"/>
          </a:xfrm>
        </p:spPr>
        <p:style>
          <a:lnRef idx="3">
            <a:schemeClr val="lt1"/>
          </a:lnRef>
          <a:fillRef idx="1">
            <a:schemeClr val="accent2"/>
          </a:fillRef>
          <a:effectRef idx="1">
            <a:schemeClr val="accent2"/>
          </a:effectRef>
          <a:fontRef idx="minor">
            <a:schemeClr val="lt1"/>
          </a:fontRef>
        </p:style>
        <p:txBody>
          <a:bodyPr/>
          <a:lstStyle/>
          <a:p>
            <a:r>
              <a:rPr lang="en-US" altLang="es-CL" dirty="0">
                <a:solidFill>
                  <a:schemeClr val="tx2">
                    <a:lumMod val="50000"/>
                  </a:schemeClr>
                </a:solidFill>
              </a:rPr>
              <a:t>OA </a:t>
            </a:r>
            <a:r>
              <a:rPr lang="en-US" altLang="es-CL">
                <a:solidFill>
                  <a:schemeClr val="tx2">
                    <a:lumMod val="50000"/>
                  </a:schemeClr>
                </a:solidFill>
              </a:rPr>
              <a:t>17 </a:t>
            </a:r>
            <a:br>
              <a:rPr lang="en-US" altLang="es-CL">
                <a:solidFill>
                  <a:schemeClr val="tx2">
                    <a:lumMod val="50000"/>
                  </a:schemeClr>
                </a:solidFill>
              </a:rPr>
            </a:br>
            <a:r>
              <a:rPr lang="en-US" altLang="es-CL">
                <a:solidFill>
                  <a:schemeClr val="tx2">
                    <a:lumMod val="50000"/>
                  </a:schemeClr>
                </a:solidFill>
              </a:rPr>
              <a:t>repaso</a:t>
            </a:r>
            <a:r>
              <a:rPr lang="en-US" altLang="es-CL" dirty="0">
                <a:solidFill>
                  <a:schemeClr val="tx2">
                    <a:lumMod val="50000"/>
                  </a:schemeClr>
                </a:solidFill>
              </a:rPr>
              <a:t> de </a:t>
            </a:r>
            <a:r>
              <a:rPr lang="en-US" altLang="es-CL" dirty="0" err="1">
                <a:solidFill>
                  <a:schemeClr val="tx2">
                    <a:lumMod val="50000"/>
                  </a:schemeClr>
                </a:solidFill>
              </a:rPr>
              <a:t>Química</a:t>
            </a:r>
            <a:endParaRPr lang="en-US" altLang="es-CL" dirty="0">
              <a:solidFill>
                <a:schemeClr val="tx2">
                  <a:lumMod val="50000"/>
                </a:schemeClr>
              </a:solidFill>
            </a:endParaRPr>
          </a:p>
        </p:txBody>
      </p:sp>
      <p:sp>
        <p:nvSpPr>
          <p:cNvPr id="5" name="Rectangle 5">
            <a:extLst>
              <a:ext uri="{FF2B5EF4-FFF2-40B4-BE49-F238E27FC236}">
                <a16:creationId xmlns:a16="http://schemas.microsoft.com/office/drawing/2014/main" id="{2A2A5586-539C-47E3-BBB0-456B1E13F72B}"/>
              </a:ext>
            </a:extLst>
          </p:cNvPr>
          <p:cNvSpPr txBox="1">
            <a:spLocks noChangeArrowheads="1"/>
          </p:cNvSpPr>
          <p:nvPr/>
        </p:nvSpPr>
        <p:spPr bwMode="auto">
          <a:xfrm>
            <a:off x="1475656" y="188640"/>
            <a:ext cx="6192688" cy="135731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sz="2400" b="1" i="0" u="none" strike="noStrike" kern="1200" cap="none" spc="0" normalizeH="0" baseline="0" noProof="0" dirty="0">
                <a:ln w="12700">
                  <a:solidFill>
                    <a:srgbClr val="21CBFF"/>
                  </a:solidFill>
                  <a:prstDash val="solid"/>
                </a:ln>
                <a:solidFill>
                  <a:srgbClr val="9E6DDA">
                    <a:lumMod val="50000"/>
                  </a:srgbClr>
                </a:solidFill>
                <a:effectLst>
                  <a:outerShdw dist="38100" dir="2640000" algn="bl" rotWithShape="0">
                    <a:srgbClr val="21CBFF"/>
                  </a:outerShdw>
                </a:effectLst>
                <a:uLnTx/>
                <a:uFillTx/>
                <a:latin typeface="Microsoft Sans Serif"/>
                <a:ea typeface="+mj-ea"/>
                <a:cs typeface="+mj-cs"/>
              </a:rPr>
              <a:t>Colegio del Real</a:t>
            </a:r>
            <a:br>
              <a:rPr kumimoji="0" lang="es-CL" sz="2400" b="1" i="0" u="none" strike="noStrike" kern="1200" cap="none" spc="0" normalizeH="0" baseline="0" noProof="0" dirty="0">
                <a:ln w="12700">
                  <a:solidFill>
                    <a:srgbClr val="21CBFF"/>
                  </a:solidFill>
                  <a:prstDash val="solid"/>
                </a:ln>
                <a:solidFill>
                  <a:srgbClr val="9E6DDA">
                    <a:lumMod val="50000"/>
                  </a:srgbClr>
                </a:solidFill>
                <a:effectLst>
                  <a:outerShdw dist="38100" dir="2640000" algn="bl" rotWithShape="0">
                    <a:srgbClr val="21CBFF"/>
                  </a:outerShdw>
                </a:effectLst>
                <a:uLnTx/>
                <a:uFillTx/>
                <a:latin typeface="Microsoft Sans Serif"/>
                <a:ea typeface="+mj-ea"/>
                <a:cs typeface="+mj-cs"/>
              </a:rPr>
            </a:br>
            <a:r>
              <a:rPr kumimoji="0" lang="es-CL" sz="2400" b="1" i="0" u="none" strike="noStrike" kern="1200" cap="none" spc="0" normalizeH="0" baseline="0" noProof="0" dirty="0">
                <a:ln w="12700">
                  <a:solidFill>
                    <a:srgbClr val="21CBFF"/>
                  </a:solidFill>
                  <a:prstDash val="solid"/>
                </a:ln>
                <a:solidFill>
                  <a:srgbClr val="9E6DDA">
                    <a:lumMod val="50000"/>
                  </a:srgbClr>
                </a:solidFill>
                <a:effectLst>
                  <a:outerShdw dist="38100" dir="2640000" algn="bl" rotWithShape="0">
                    <a:srgbClr val="21CBFF"/>
                  </a:outerShdw>
                </a:effectLst>
                <a:uLnTx/>
                <a:uFillTx/>
                <a:latin typeface="Microsoft Sans Serif"/>
                <a:ea typeface="+mj-ea"/>
                <a:cs typeface="+mj-cs"/>
              </a:rPr>
              <a:t>Química 2°° medio</a:t>
            </a:r>
            <a:br>
              <a:rPr kumimoji="0" lang="es-CL" sz="2400" b="1" i="0" u="none" strike="noStrike" kern="1200" cap="none" spc="0" normalizeH="0" baseline="0" noProof="0" dirty="0">
                <a:ln w="12700">
                  <a:solidFill>
                    <a:srgbClr val="21CBFF"/>
                  </a:solidFill>
                  <a:prstDash val="solid"/>
                </a:ln>
                <a:solidFill>
                  <a:srgbClr val="9E6DDA">
                    <a:lumMod val="50000"/>
                  </a:srgbClr>
                </a:solidFill>
                <a:effectLst>
                  <a:outerShdw dist="38100" dir="2640000" algn="bl" rotWithShape="0">
                    <a:srgbClr val="21CBFF"/>
                  </a:outerShdw>
                </a:effectLst>
                <a:uLnTx/>
                <a:uFillTx/>
                <a:latin typeface="Microsoft Sans Serif"/>
                <a:ea typeface="+mj-ea"/>
                <a:cs typeface="+mj-cs"/>
              </a:rPr>
            </a:br>
            <a:r>
              <a:rPr kumimoji="0" lang="es-CL" sz="2400" b="1" i="0" u="none" strike="noStrike" kern="1200" cap="none" spc="0" normalizeH="0" baseline="0" noProof="0" dirty="0">
                <a:ln w="12700">
                  <a:solidFill>
                    <a:srgbClr val="21CBFF"/>
                  </a:solidFill>
                  <a:prstDash val="solid"/>
                </a:ln>
                <a:solidFill>
                  <a:srgbClr val="9E6DDA">
                    <a:lumMod val="50000"/>
                  </a:srgbClr>
                </a:solidFill>
                <a:effectLst>
                  <a:outerShdw dist="38100" dir="2640000" algn="bl" rotWithShape="0">
                    <a:srgbClr val="21CBFF"/>
                  </a:outerShdw>
                </a:effectLst>
                <a:uLnTx/>
                <a:uFillTx/>
                <a:latin typeface="Microsoft Sans Serif"/>
                <a:ea typeface="+mj-ea"/>
                <a:cs typeface="+mj-cs"/>
              </a:rPr>
              <a:t>Clase 2</a:t>
            </a:r>
            <a:endParaRPr kumimoji="0" lang="ru-RU" altLang="es-CL" sz="4200" b="1" i="0" u="none" strike="noStrike" kern="1200" cap="none" spc="0" normalizeH="0" baseline="0" noProof="0" dirty="0">
              <a:ln w="12700">
                <a:solidFill>
                  <a:srgbClr val="21CBFF"/>
                </a:solidFill>
                <a:prstDash val="solid"/>
              </a:ln>
              <a:solidFill>
                <a:srgbClr val="9E6DDA">
                  <a:lumMod val="50000"/>
                </a:srgbClr>
              </a:solidFill>
              <a:effectLst>
                <a:outerShdw dist="38100" dir="2640000" algn="bl" rotWithShape="0">
                  <a:srgbClr val="21CBFF"/>
                </a:outerShdw>
              </a:effectLst>
              <a:uLnTx/>
              <a:uFillTx/>
              <a:latin typeface="Microsoft Sans Serif"/>
              <a:ea typeface="+mj-ea"/>
              <a:cs typeface="+mj-cs"/>
            </a:endParaRPr>
          </a:p>
        </p:txBody>
      </p:sp>
      <p:sp>
        <p:nvSpPr>
          <p:cNvPr id="6" name="Rectangle 8">
            <a:extLst>
              <a:ext uri="{FF2B5EF4-FFF2-40B4-BE49-F238E27FC236}">
                <a16:creationId xmlns:a16="http://schemas.microsoft.com/office/drawing/2014/main" id="{9BF8E71F-A17C-4465-AC0D-FE1034669BC0}"/>
              </a:ext>
            </a:extLst>
          </p:cNvPr>
          <p:cNvSpPr txBox="1">
            <a:spLocks noChangeArrowheads="1"/>
          </p:cNvSpPr>
          <p:nvPr/>
        </p:nvSpPr>
        <p:spPr bwMode="auto">
          <a:xfrm>
            <a:off x="5652120" y="5733256"/>
            <a:ext cx="2895600" cy="45414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altLang="es-CL" sz="2100" baseline="0">
                <a:solidFill>
                  <a:schemeClr val="accent6">
                    <a:lumMod val="50000"/>
                  </a:schemeClr>
                </a:solidFill>
              </a:rPr>
              <a:t>Prof. Eslendy Sanchez</a:t>
            </a:r>
          </a:p>
          <a:p>
            <a:pPr algn="ctr">
              <a:lnSpc>
                <a:spcPct val="90000"/>
              </a:lnSpc>
            </a:pPr>
            <a:endParaRPr lang="ru-RU" altLang="es-CL" sz="2100" baseline="0" dirty="0"/>
          </a:p>
        </p:txBody>
      </p:sp>
      <p:pic>
        <p:nvPicPr>
          <p:cNvPr id="2" name="Imagen 1">
            <a:extLst>
              <a:ext uri="{FF2B5EF4-FFF2-40B4-BE49-F238E27FC236}">
                <a16:creationId xmlns:a16="http://schemas.microsoft.com/office/drawing/2014/main" id="{76579C2C-47D5-4CBC-A624-6129024D5619}"/>
              </a:ext>
            </a:extLst>
          </p:cNvPr>
          <p:cNvPicPr>
            <a:picLocks noChangeAspect="1"/>
          </p:cNvPicPr>
          <p:nvPr/>
        </p:nvPicPr>
        <p:blipFill>
          <a:blip r:embed="rId3"/>
          <a:stretch>
            <a:fillRect/>
          </a:stretch>
        </p:blipFill>
        <p:spPr>
          <a:xfrm>
            <a:off x="467643" y="154360"/>
            <a:ext cx="2016026" cy="1433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s-ES" altLang="es-CL" sz="4000" dirty="0">
                <a:solidFill>
                  <a:srgbClr val="4D4D4D"/>
                </a:solidFill>
              </a:rPr>
              <a:t>Enlace químico y estructura de Lewis</a:t>
            </a:r>
            <a:endParaRPr lang="en-US" altLang="es-CL" sz="4000" dirty="0">
              <a:solidFill>
                <a:srgbClr val="4D4D4D"/>
              </a:solidFill>
            </a:endParaRP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708920"/>
            <a:ext cx="8208912" cy="3940978"/>
          </a:xfrm>
        </p:spPr>
        <p:txBody>
          <a:bodyPr/>
          <a:lstStyle/>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a) La regla del octeto establece que los átomos se unen compartiendo electrones hasta conseguir completar la última capa de energía con cuatro pares de electrones, es decir, con 8 electrones, adquiriendo la configuración electrónica del gas noble más cercano.</a:t>
            </a:r>
          </a:p>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 </a:t>
            </a:r>
          </a:p>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b) Por otro lado, la regla del dueto, dice que los átomos se unen compartiendo electrones hasta conseguir en la última capa de valencia, tener un par de electrones, es decir, 2 electrones, para conseguir la configuración electrónica del gas noble más cercano, que en este caso es el helio.</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spTree>
    <p:extLst>
      <p:ext uri="{BB962C8B-B14F-4D97-AF65-F5344CB8AC3E}">
        <p14:creationId xmlns:p14="http://schemas.microsoft.com/office/powerpoint/2010/main" val="300916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s-ES" altLang="es-CL" sz="4000" dirty="0">
                <a:solidFill>
                  <a:srgbClr val="4D4D4D"/>
                </a:solidFill>
              </a:rPr>
              <a:t>Enlace químico y estructura de Lewis</a:t>
            </a:r>
            <a:endParaRPr lang="en-US" altLang="es-CL" sz="4000" dirty="0">
              <a:solidFill>
                <a:srgbClr val="4D4D4D"/>
              </a:solidFill>
            </a:endParaRP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708920"/>
            <a:ext cx="8208912" cy="3744416"/>
          </a:xfrm>
        </p:spPr>
        <p:txBody>
          <a:bodyPr/>
          <a:lstStyle/>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Para cumplir con estas reglas, los metales por lo general, tienden a ceder electrones, debido a su baja electronegatividad y su pequeño potencial de ionización, mientras que los no metales, debido a su elevada electronegatividad, y alto potencial de ionización, tienden a captar electrones.</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Lewis ideó un sistema de símbolos conocidos como estructura de Lewis y consiste en poner el símbolo del elemento en el centro rodeado de sus electrones de valencia, los que se simbolizan por puntos o cruces.</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spTree>
    <p:extLst>
      <p:ext uri="{BB962C8B-B14F-4D97-AF65-F5344CB8AC3E}">
        <p14:creationId xmlns:p14="http://schemas.microsoft.com/office/powerpoint/2010/main" val="268010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s-ES" altLang="es-CL" sz="4000" dirty="0">
                <a:solidFill>
                  <a:srgbClr val="4D4D4D"/>
                </a:solidFill>
              </a:rPr>
              <a:t>Enlace químico y estructura de Lewis</a:t>
            </a:r>
            <a:endParaRPr lang="en-US" altLang="es-CL" sz="4000" dirty="0">
              <a:solidFill>
                <a:srgbClr val="4D4D4D"/>
              </a:solidFill>
            </a:endParaRPr>
          </a:p>
        </p:txBody>
      </p:sp>
      <p:pic>
        <p:nvPicPr>
          <p:cNvPr id="3" name="Marcador de contenido 2">
            <a:extLst>
              <a:ext uri="{FF2B5EF4-FFF2-40B4-BE49-F238E27FC236}">
                <a16:creationId xmlns:a16="http://schemas.microsoft.com/office/drawing/2014/main" id="{4F2029C5-1474-4E9F-811B-86A82D746939}"/>
              </a:ext>
            </a:extLst>
          </p:cNvPr>
          <p:cNvPicPr>
            <a:picLocks noGrp="1" noChangeAspect="1"/>
          </p:cNvPicPr>
          <p:nvPr>
            <p:ph idx="1"/>
          </p:nvPr>
        </p:nvPicPr>
        <p:blipFill>
          <a:blip r:embed="rId3"/>
          <a:stretch>
            <a:fillRect/>
          </a:stretch>
        </p:blipFill>
        <p:spPr>
          <a:xfrm>
            <a:off x="1475656" y="2510007"/>
            <a:ext cx="5688632" cy="3998225"/>
          </a:xfrm>
          <a:prstGeom prst="rect">
            <a:avLst/>
          </a:prstGeom>
        </p:spPr>
      </p:pic>
    </p:spTree>
    <p:extLst>
      <p:ext uri="{BB962C8B-B14F-4D97-AF65-F5344CB8AC3E}">
        <p14:creationId xmlns:p14="http://schemas.microsoft.com/office/powerpoint/2010/main" val="33661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Tipos</a:t>
            </a:r>
            <a:r>
              <a:rPr lang="en-US" altLang="es-CL" sz="4000" dirty="0">
                <a:solidFill>
                  <a:srgbClr val="4D4D4D"/>
                </a:solidFill>
              </a:rPr>
              <a:t> de enlace </a:t>
            </a:r>
            <a:r>
              <a:rPr lang="en-US" altLang="es-CL" sz="4000" dirty="0" err="1">
                <a:solidFill>
                  <a:srgbClr val="4D4D4D"/>
                </a:solidFill>
              </a:rPr>
              <a:t>químico</a:t>
            </a:r>
            <a:endParaRPr lang="en-US" altLang="es-CL" sz="4000" dirty="0">
              <a:solidFill>
                <a:srgbClr val="4D4D4D"/>
              </a:solidFill>
            </a:endParaRP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914400" y="2642220"/>
            <a:ext cx="7315200" cy="3733800"/>
          </a:xfrm>
        </p:spPr>
        <p:txBody>
          <a:bodyPr/>
          <a:lstStyle/>
          <a:p>
            <a:pPr algn="just"/>
            <a:r>
              <a:rPr lang="es-ES" sz="2000" b="1" dirty="0">
                <a:latin typeface="Verdana" panose="020B0604030504040204" pitchFamily="34" charset="0"/>
                <a:ea typeface="Verdana" panose="020B0604030504040204" pitchFamily="34" charset="0"/>
              </a:rPr>
              <a:t>1.	Enlaces iónicos</a:t>
            </a:r>
          </a:p>
          <a:p>
            <a:pPr algn="just"/>
            <a:endParaRPr lang="es-ES" sz="2000" dirty="0">
              <a:latin typeface="Verdana" panose="020B0604030504040204" pitchFamily="34" charset="0"/>
              <a:ea typeface="Verdana" panose="020B0604030504040204" pitchFamily="34" charset="0"/>
            </a:endParaRPr>
          </a:p>
          <a:p>
            <a:pPr marL="0" indent="0" algn="just">
              <a:buNone/>
            </a:pPr>
            <a:r>
              <a:rPr lang="es-ES" sz="2000" dirty="0">
                <a:latin typeface="Verdana" panose="020B0604030504040204" pitchFamily="34" charset="0"/>
                <a:ea typeface="Verdana" panose="020B0604030504040204" pitchFamily="34" charset="0"/>
              </a:rPr>
              <a:t>Son enlaces que se forman entre iones con cargas opuestas. Los átomos se atraen por fuerzas electrostáticas, los electrones de valencia se transfieren de un átomo a otro alcanzando una configuración electrónica estable. Por ejemplo, los iones sodio cargados positivamente y los iones cloruro cargados negativamente se atraen entre sí para formar cloruro de sodio o sal de mesa.</a:t>
            </a:r>
          </a:p>
          <a:p>
            <a:endParaRPr lang="es-CL" dirty="0"/>
          </a:p>
        </p:txBody>
      </p:sp>
    </p:spTree>
    <p:extLst>
      <p:ext uri="{BB962C8B-B14F-4D97-AF65-F5344CB8AC3E}">
        <p14:creationId xmlns:p14="http://schemas.microsoft.com/office/powerpoint/2010/main" val="375635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Tipos</a:t>
            </a:r>
            <a:r>
              <a:rPr lang="en-US" altLang="es-CL" sz="4000" dirty="0">
                <a:solidFill>
                  <a:srgbClr val="4D4D4D"/>
                </a:solidFill>
              </a:rPr>
              <a:t> de enlace </a:t>
            </a:r>
            <a:r>
              <a:rPr lang="en-US" altLang="es-CL" sz="4000" dirty="0" err="1">
                <a:solidFill>
                  <a:srgbClr val="4D4D4D"/>
                </a:solidFill>
              </a:rPr>
              <a:t>químico</a:t>
            </a:r>
            <a:endParaRPr lang="en-US" altLang="es-CL" sz="4000" dirty="0">
              <a:solidFill>
                <a:srgbClr val="4D4D4D"/>
              </a:solidFill>
            </a:endParaRP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834988" y="2492896"/>
            <a:ext cx="7474024" cy="3816424"/>
          </a:xfrm>
        </p:spPr>
        <p:txBody>
          <a:bodyPr/>
          <a:lstStyle/>
          <a:p>
            <a:pPr algn="just"/>
            <a:r>
              <a:rPr lang="es-ES" sz="2000" b="1" dirty="0">
                <a:latin typeface="Verdana" panose="020B0604030504040204" pitchFamily="34" charset="0"/>
                <a:ea typeface="Verdana" panose="020B0604030504040204" pitchFamily="34" charset="0"/>
              </a:rPr>
              <a:t>2.	Enlaces covalentes</a:t>
            </a:r>
          </a:p>
          <a:p>
            <a:pPr algn="just"/>
            <a:endParaRPr lang="es-ES" sz="2000" dirty="0">
              <a:latin typeface="Verdana" panose="020B0604030504040204" pitchFamily="34" charset="0"/>
              <a:ea typeface="Verdana" panose="020B0604030504040204" pitchFamily="34" charset="0"/>
            </a:endParaRPr>
          </a:p>
          <a:p>
            <a:pPr marL="0" indent="0" algn="just">
              <a:buNone/>
            </a:pPr>
            <a:r>
              <a:rPr lang="es-ES" sz="2000" dirty="0">
                <a:latin typeface="Verdana" panose="020B0604030504040204" pitchFamily="34" charset="0"/>
                <a:ea typeface="Verdana" panose="020B0604030504040204" pitchFamily="34" charset="0"/>
              </a:rPr>
              <a:t>Los átomos se vuelven más estables al compartir electrones (en lugar de ganarlos o perderlos por completo), formando así enlaces covalentes. Estos enlaces son más comunes que los enlaces iónicos en las moléculas de los organismos vivos. Por ejemplo, los enlaces covalentes son clave para la estructura de las moléculas orgánicas basadas en el carbono, como nuestro ADN y proteínas. También hay enlaces covalentes en moléculas inorgánicas más pequeñas, tales como H2O CO2 O2</a:t>
            </a:r>
            <a:endParaRPr lang="es-CL"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937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Tipos</a:t>
            </a:r>
            <a:r>
              <a:rPr lang="en-US" altLang="es-CL" sz="4000" dirty="0">
                <a:solidFill>
                  <a:srgbClr val="4D4D4D"/>
                </a:solidFill>
              </a:rPr>
              <a:t> de enlace </a:t>
            </a:r>
            <a:r>
              <a:rPr lang="en-US" altLang="es-CL" sz="4000" dirty="0" err="1">
                <a:solidFill>
                  <a:srgbClr val="4D4D4D"/>
                </a:solidFill>
              </a:rPr>
              <a:t>químico</a:t>
            </a:r>
            <a:endParaRPr lang="en-US" altLang="es-CL" sz="4000" dirty="0">
              <a:solidFill>
                <a:srgbClr val="4D4D4D"/>
              </a:solidFill>
            </a:endParaRP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834988" y="2492896"/>
            <a:ext cx="7474024" cy="3816424"/>
          </a:xfrm>
        </p:spPr>
        <p:txBody>
          <a:bodyPr/>
          <a:lstStyle/>
          <a:p>
            <a:pPr algn="just"/>
            <a:r>
              <a:rPr lang="es-ES" sz="2000" b="1" dirty="0">
                <a:latin typeface="Verdana" panose="020B0604030504040204" pitchFamily="34" charset="0"/>
                <a:ea typeface="Verdana" panose="020B0604030504040204" pitchFamily="34" charset="0"/>
              </a:rPr>
              <a:t>Enlaces covalentes polares y no polares </a:t>
            </a:r>
          </a:p>
          <a:p>
            <a:pPr algn="just"/>
            <a:endParaRPr lang="es-ES" sz="2000" b="1" dirty="0">
              <a:latin typeface="Verdana" panose="020B0604030504040204" pitchFamily="34" charset="0"/>
              <a:ea typeface="Verdana" panose="020B0604030504040204" pitchFamily="34" charset="0"/>
            </a:endParaRPr>
          </a:p>
          <a:p>
            <a:pPr marL="0" indent="0" algn="just">
              <a:buNone/>
            </a:pPr>
            <a:r>
              <a:rPr lang="es-ES" sz="2000" dirty="0">
                <a:latin typeface="Verdana" panose="020B0604030504040204" pitchFamily="34" charset="0"/>
                <a:ea typeface="Verdana" panose="020B0604030504040204" pitchFamily="34" charset="0"/>
              </a:rPr>
              <a:t>Hay dos tipos principales de enlaces covalentes: polar y no polar. En un enlace covalente polar, los electrones se comparten de forma no equitativa entre los átomos y pasan más tiempo cerca de un átomo que del otro. Debido a la distribución desigual de electrones entre los átomos de diferentes elementos, aparecen cargas ligeramente positivas (+) y ligeramente negativas (–) en distintas partes de la molécula.</a:t>
            </a:r>
          </a:p>
        </p:txBody>
      </p:sp>
    </p:spTree>
    <p:extLst>
      <p:ext uri="{BB962C8B-B14F-4D97-AF65-F5344CB8AC3E}">
        <p14:creationId xmlns:p14="http://schemas.microsoft.com/office/powerpoint/2010/main" val="346813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Tipos</a:t>
            </a:r>
            <a:r>
              <a:rPr lang="en-US" altLang="es-CL" sz="4000" dirty="0">
                <a:solidFill>
                  <a:srgbClr val="4D4D4D"/>
                </a:solidFill>
              </a:rPr>
              <a:t> de enlace </a:t>
            </a:r>
            <a:r>
              <a:rPr lang="en-US" altLang="es-CL" sz="4000" dirty="0" err="1">
                <a:solidFill>
                  <a:srgbClr val="4D4D4D"/>
                </a:solidFill>
              </a:rPr>
              <a:t>químico</a:t>
            </a:r>
            <a:endParaRPr lang="en-US" altLang="es-CL" sz="4000" dirty="0">
              <a:solidFill>
                <a:srgbClr val="4D4D4D"/>
              </a:solidFill>
            </a:endParaRP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834988" y="2492896"/>
            <a:ext cx="7474024" cy="3816424"/>
          </a:xfrm>
        </p:spPr>
        <p:txBody>
          <a:bodyPr/>
          <a:lstStyle/>
          <a:p>
            <a:pPr algn="just"/>
            <a:r>
              <a:rPr lang="es-ES" sz="2000" b="1" dirty="0">
                <a:latin typeface="Verdana" panose="020B0604030504040204" pitchFamily="34" charset="0"/>
                <a:ea typeface="Verdana" panose="020B0604030504040204" pitchFamily="34" charset="0"/>
              </a:rPr>
              <a:t>Tipos de enlace covalente:</a:t>
            </a:r>
          </a:p>
          <a:p>
            <a:pPr algn="just"/>
            <a:endParaRPr lang="es-ES" sz="2000" dirty="0">
              <a:latin typeface="Verdana" panose="020B0604030504040204" pitchFamily="34" charset="0"/>
              <a:ea typeface="Verdana" panose="020B0604030504040204" pitchFamily="34" charset="0"/>
            </a:endParaRPr>
          </a:p>
        </p:txBody>
      </p:sp>
      <p:graphicFrame>
        <p:nvGraphicFramePr>
          <p:cNvPr id="3" name="Tabla 2">
            <a:extLst>
              <a:ext uri="{FF2B5EF4-FFF2-40B4-BE49-F238E27FC236}">
                <a16:creationId xmlns:a16="http://schemas.microsoft.com/office/drawing/2014/main" id="{793613B5-F050-43E3-8FD9-9281D92DA6AD}"/>
              </a:ext>
            </a:extLst>
          </p:cNvPr>
          <p:cNvGraphicFramePr>
            <a:graphicFrameLocks noGrp="1"/>
          </p:cNvGraphicFramePr>
          <p:nvPr>
            <p:extLst>
              <p:ext uri="{D42A27DB-BD31-4B8C-83A1-F6EECF244321}">
                <p14:modId xmlns:p14="http://schemas.microsoft.com/office/powerpoint/2010/main" val="453862768"/>
              </p:ext>
            </p:extLst>
          </p:nvPr>
        </p:nvGraphicFramePr>
        <p:xfrm>
          <a:off x="485444" y="3062846"/>
          <a:ext cx="8407036" cy="822960"/>
        </p:xfrm>
        <a:graphic>
          <a:graphicData uri="http://schemas.openxmlformats.org/drawingml/2006/table">
            <a:tbl>
              <a:tblPr firstRow="1" firstCol="1" bandRow="1">
                <a:tableStyleId>{5C22544A-7EE6-4342-B048-85BDC9FD1C3A}</a:tableStyleId>
              </a:tblPr>
              <a:tblGrid>
                <a:gridCol w="1090839">
                  <a:extLst>
                    <a:ext uri="{9D8B030D-6E8A-4147-A177-3AD203B41FA5}">
                      <a16:colId xmlns:a16="http://schemas.microsoft.com/office/drawing/2014/main" val="3533180705"/>
                    </a:ext>
                  </a:extLst>
                </a:gridCol>
                <a:gridCol w="7316197">
                  <a:extLst>
                    <a:ext uri="{9D8B030D-6E8A-4147-A177-3AD203B41FA5}">
                      <a16:colId xmlns:a16="http://schemas.microsoft.com/office/drawing/2014/main" val="4267520889"/>
                    </a:ext>
                  </a:extLst>
                </a:gridCol>
              </a:tblGrid>
              <a:tr h="0">
                <a:tc>
                  <a:txBody>
                    <a:bodyPr/>
                    <a:lstStyle/>
                    <a:p>
                      <a:pPr algn="just"/>
                      <a:r>
                        <a:rPr lang="es-CL" sz="1800" dirty="0">
                          <a:effectLst/>
                        </a:rPr>
                        <a:t>Simple: </a:t>
                      </a:r>
                      <a:endParaRPr lang="es-CL"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dirty="0">
                          <a:effectLst/>
                        </a:rPr>
                        <a:t>cuando los átomos comparten un par de electrones de valencia</a:t>
                      </a:r>
                      <a:endParaRPr lang="es-CL"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7239864"/>
                  </a:ext>
                </a:extLst>
              </a:tr>
              <a:tr h="0">
                <a:tc>
                  <a:txBody>
                    <a:bodyPr/>
                    <a:lstStyle/>
                    <a:p>
                      <a:pPr algn="just"/>
                      <a:r>
                        <a:rPr lang="es-CL" sz="1800">
                          <a:effectLst/>
                        </a:rPr>
                        <a:t>Doble: </a:t>
                      </a:r>
                      <a:endParaRPr lang="es-CL"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dirty="0">
                          <a:effectLst/>
                        </a:rPr>
                        <a:t>cuando los átomos comparten dos pares de electrones de valencia</a:t>
                      </a:r>
                      <a:endParaRPr lang="es-CL"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8999262"/>
                  </a:ext>
                </a:extLst>
              </a:tr>
              <a:tr h="0">
                <a:tc>
                  <a:txBody>
                    <a:bodyPr/>
                    <a:lstStyle/>
                    <a:p>
                      <a:pPr algn="just"/>
                      <a:r>
                        <a:rPr lang="es-CL" sz="1800">
                          <a:effectLst/>
                        </a:rPr>
                        <a:t>Triple:</a:t>
                      </a:r>
                      <a:endParaRPr lang="es-CL"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dirty="0">
                          <a:effectLst/>
                        </a:rPr>
                        <a:t>cuando los átomos comparten tres pares de electrones de valencia.</a:t>
                      </a:r>
                      <a:endParaRPr lang="es-CL"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1142434"/>
                  </a:ext>
                </a:extLst>
              </a:tr>
            </a:tbl>
          </a:graphicData>
        </a:graphic>
      </p:graphicFrame>
      <p:sp>
        <p:nvSpPr>
          <p:cNvPr id="7" name="Marcador de contenido 1">
            <a:extLst>
              <a:ext uri="{FF2B5EF4-FFF2-40B4-BE49-F238E27FC236}">
                <a16:creationId xmlns:a16="http://schemas.microsoft.com/office/drawing/2014/main" id="{E6885740-F82A-44DA-8355-ABFF678CB78A}"/>
              </a:ext>
            </a:extLst>
          </p:cNvPr>
          <p:cNvSpPr txBox="1">
            <a:spLocks/>
          </p:cNvSpPr>
          <p:nvPr/>
        </p:nvSpPr>
        <p:spPr bwMode="auto">
          <a:xfrm>
            <a:off x="485444" y="4029821"/>
            <a:ext cx="3384376" cy="216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dirty="0"/>
              <a:t>Para determinar si un enlace es covalente polar, covalente polar o iónico, se beben tener en cuenta la electronegatividad de cada elemento y se debe seguir la siguiente tabla:</a:t>
            </a:r>
          </a:p>
        </p:txBody>
      </p:sp>
      <p:graphicFrame>
        <p:nvGraphicFramePr>
          <p:cNvPr id="8" name="Tabla 7">
            <a:extLst>
              <a:ext uri="{FF2B5EF4-FFF2-40B4-BE49-F238E27FC236}">
                <a16:creationId xmlns:a16="http://schemas.microsoft.com/office/drawing/2014/main" id="{B8AFD5A4-1206-431A-BC85-9E0D353129D7}"/>
              </a:ext>
            </a:extLst>
          </p:cNvPr>
          <p:cNvGraphicFramePr>
            <a:graphicFrameLocks noGrp="1"/>
          </p:cNvGraphicFramePr>
          <p:nvPr>
            <p:extLst>
              <p:ext uri="{D42A27DB-BD31-4B8C-83A1-F6EECF244321}">
                <p14:modId xmlns:p14="http://schemas.microsoft.com/office/powerpoint/2010/main" val="1654600282"/>
              </p:ext>
            </p:extLst>
          </p:nvPr>
        </p:nvGraphicFramePr>
        <p:xfrm>
          <a:off x="4219364" y="4743196"/>
          <a:ext cx="4654258" cy="1097280"/>
        </p:xfrm>
        <a:graphic>
          <a:graphicData uri="http://schemas.openxmlformats.org/drawingml/2006/table">
            <a:tbl>
              <a:tblPr firstRow="1" firstCol="1" bandRow="1">
                <a:tableStyleId>{5C22544A-7EE6-4342-B048-85BDC9FD1C3A}</a:tableStyleId>
              </a:tblPr>
              <a:tblGrid>
                <a:gridCol w="2385294">
                  <a:extLst>
                    <a:ext uri="{9D8B030D-6E8A-4147-A177-3AD203B41FA5}">
                      <a16:colId xmlns:a16="http://schemas.microsoft.com/office/drawing/2014/main" val="2266681963"/>
                    </a:ext>
                  </a:extLst>
                </a:gridCol>
                <a:gridCol w="2268964">
                  <a:extLst>
                    <a:ext uri="{9D8B030D-6E8A-4147-A177-3AD203B41FA5}">
                      <a16:colId xmlns:a16="http://schemas.microsoft.com/office/drawing/2014/main" val="1075431875"/>
                    </a:ext>
                  </a:extLst>
                </a:gridCol>
              </a:tblGrid>
              <a:tr h="0">
                <a:tc>
                  <a:txBody>
                    <a:bodyPr/>
                    <a:lstStyle/>
                    <a:p>
                      <a:pPr algn="just"/>
                      <a:r>
                        <a:rPr lang="es-CL" sz="1800">
                          <a:effectLst/>
                        </a:rPr>
                        <a:t>Enlace </a:t>
                      </a:r>
                      <a:endParaRPr lang="es-CL"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dirty="0">
                          <a:effectLst/>
                        </a:rPr>
                        <a:t>Electronegatividad </a:t>
                      </a:r>
                      <a:endParaRPr lang="es-CL"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1024604"/>
                  </a:ext>
                </a:extLst>
              </a:tr>
              <a:tr h="0">
                <a:tc>
                  <a:txBody>
                    <a:bodyPr/>
                    <a:lstStyle/>
                    <a:p>
                      <a:pPr algn="just"/>
                      <a:r>
                        <a:rPr lang="es-CL" sz="1800" dirty="0">
                          <a:effectLst/>
                        </a:rPr>
                        <a:t>Covalente no polar </a:t>
                      </a:r>
                      <a:endParaRPr lang="es-CL"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dirty="0">
                          <a:effectLst/>
                        </a:rPr>
                        <a:t>Menor o igual a 0.4</a:t>
                      </a:r>
                      <a:endParaRPr lang="es-CL"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8888775"/>
                  </a:ext>
                </a:extLst>
              </a:tr>
              <a:tr h="0">
                <a:tc>
                  <a:txBody>
                    <a:bodyPr/>
                    <a:lstStyle/>
                    <a:p>
                      <a:pPr algn="just"/>
                      <a:r>
                        <a:rPr lang="es-CL" sz="1800" dirty="0">
                          <a:effectLst/>
                        </a:rPr>
                        <a:t>Covalente polar </a:t>
                      </a:r>
                      <a:endParaRPr lang="es-CL"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a:effectLst/>
                        </a:rPr>
                        <a:t>De 0.5 a 1.7</a:t>
                      </a:r>
                      <a:endParaRPr lang="es-CL"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2225918"/>
                  </a:ext>
                </a:extLst>
              </a:tr>
              <a:tr h="0">
                <a:tc>
                  <a:txBody>
                    <a:bodyPr/>
                    <a:lstStyle/>
                    <a:p>
                      <a:pPr algn="just"/>
                      <a:r>
                        <a:rPr lang="es-CL" sz="1800">
                          <a:effectLst/>
                        </a:rPr>
                        <a:t>Iónico </a:t>
                      </a:r>
                      <a:endParaRPr lang="es-CL"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s-CL" sz="1800" dirty="0">
                          <a:effectLst/>
                        </a:rPr>
                        <a:t>Mayor a 1.7</a:t>
                      </a:r>
                      <a:endParaRPr lang="es-CL"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8202241"/>
                  </a:ext>
                </a:extLst>
              </a:tr>
            </a:tbl>
          </a:graphicData>
        </a:graphic>
      </p:graphicFrame>
    </p:spTree>
    <p:extLst>
      <p:ext uri="{BB962C8B-B14F-4D97-AF65-F5344CB8AC3E}">
        <p14:creationId xmlns:p14="http://schemas.microsoft.com/office/powerpoint/2010/main" val="358630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Ejercicios</a:t>
            </a:r>
            <a:r>
              <a:rPr lang="en-US" altLang="es-CL" sz="4000" dirty="0">
                <a:solidFill>
                  <a:srgbClr val="4D4D4D"/>
                </a:solidFill>
              </a:rPr>
              <a:t>:</a:t>
            </a: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834988" y="2492896"/>
            <a:ext cx="7474024" cy="3816424"/>
          </a:xfrm>
        </p:spPr>
        <p:txBody>
          <a:bodyPr/>
          <a:lstStyle/>
          <a:p>
            <a:pPr algn="just"/>
            <a:r>
              <a:rPr lang="es-ES" sz="2000" b="1" dirty="0">
                <a:latin typeface="Verdana" panose="020B0604030504040204" pitchFamily="34" charset="0"/>
                <a:ea typeface="Verdana" panose="020B0604030504040204" pitchFamily="34" charset="0"/>
              </a:rPr>
              <a:t>1.	La molécula de agua esta compuesta por dos átomos de hidrogeno unido a un átomo de oxigeno </a:t>
            </a:r>
            <a:r>
              <a:rPr lang="es-ES" sz="2000" b="1" dirty="0"/>
              <a:t>H2O </a:t>
            </a:r>
          </a:p>
          <a:p>
            <a:pPr algn="just"/>
            <a:endParaRPr lang="es-ES" sz="2000" b="1" dirty="0">
              <a:latin typeface="Verdana" panose="020B0604030504040204" pitchFamily="34" charset="0"/>
              <a:ea typeface="Verdana" panose="020B0604030504040204" pitchFamily="34" charset="0"/>
            </a:endParaRPr>
          </a:p>
          <a:p>
            <a:pPr algn="just"/>
            <a:endParaRPr lang="es-ES" sz="2000" dirty="0">
              <a:latin typeface="Verdana" panose="020B0604030504040204" pitchFamily="34" charset="0"/>
              <a:ea typeface="Verdana" panose="020B0604030504040204" pitchFamily="34" charset="0"/>
            </a:endParaRPr>
          </a:p>
        </p:txBody>
      </p:sp>
      <p:sp>
        <p:nvSpPr>
          <p:cNvPr id="7" name="Marcador de contenido 1">
            <a:extLst>
              <a:ext uri="{FF2B5EF4-FFF2-40B4-BE49-F238E27FC236}">
                <a16:creationId xmlns:a16="http://schemas.microsoft.com/office/drawing/2014/main" id="{E6885740-F82A-44DA-8355-ABFF678CB78A}"/>
              </a:ext>
            </a:extLst>
          </p:cNvPr>
          <p:cNvSpPr txBox="1">
            <a:spLocks/>
          </p:cNvSpPr>
          <p:nvPr/>
        </p:nvSpPr>
        <p:spPr bwMode="auto">
          <a:xfrm>
            <a:off x="476494" y="3454577"/>
            <a:ext cx="8191012" cy="216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dirty="0"/>
              <a:t>Para saber que tipo de enlace es, se debe restar la electronegatividad mayor con la menor H= 2.1 O= 3.5   </a:t>
            </a:r>
          </a:p>
          <a:p>
            <a:pPr marL="0" indent="0">
              <a:buNone/>
            </a:pPr>
            <a:r>
              <a:rPr lang="es-ES" dirty="0"/>
              <a:t>Entonces 3.5 - 2.1 = 1.4 es un enlace covalente polar.</a:t>
            </a:r>
          </a:p>
        </p:txBody>
      </p:sp>
      <p:pic>
        <p:nvPicPr>
          <p:cNvPr id="4" name="Imagen 3">
            <a:extLst>
              <a:ext uri="{FF2B5EF4-FFF2-40B4-BE49-F238E27FC236}">
                <a16:creationId xmlns:a16="http://schemas.microsoft.com/office/drawing/2014/main" id="{32A616AB-410B-4BF8-97A3-4C9F6ECCEB2C}"/>
              </a:ext>
            </a:extLst>
          </p:cNvPr>
          <p:cNvPicPr>
            <a:picLocks noChangeAspect="1"/>
          </p:cNvPicPr>
          <p:nvPr/>
        </p:nvPicPr>
        <p:blipFill>
          <a:blip r:embed="rId3"/>
          <a:stretch>
            <a:fillRect/>
          </a:stretch>
        </p:blipFill>
        <p:spPr>
          <a:xfrm>
            <a:off x="993033" y="4916759"/>
            <a:ext cx="7282124" cy="1670074"/>
          </a:xfrm>
          <a:prstGeom prst="rect">
            <a:avLst/>
          </a:prstGeom>
        </p:spPr>
      </p:pic>
    </p:spTree>
    <p:extLst>
      <p:ext uri="{BB962C8B-B14F-4D97-AF65-F5344CB8AC3E}">
        <p14:creationId xmlns:p14="http://schemas.microsoft.com/office/powerpoint/2010/main" val="290032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Ejercicios</a:t>
            </a:r>
            <a:r>
              <a:rPr lang="en-US" altLang="es-CL" sz="4000" dirty="0">
                <a:solidFill>
                  <a:srgbClr val="4D4D4D"/>
                </a:solidFill>
              </a:rPr>
              <a:t>:</a:t>
            </a: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834988" y="2492896"/>
            <a:ext cx="7474024" cy="3816424"/>
          </a:xfrm>
        </p:spPr>
        <p:txBody>
          <a:bodyPr/>
          <a:lstStyle/>
          <a:p>
            <a:pPr algn="just"/>
            <a:r>
              <a:rPr lang="es-ES" sz="2000" b="1" dirty="0">
                <a:latin typeface="Verdana" panose="020B0604030504040204" pitchFamily="34" charset="0"/>
                <a:ea typeface="Verdana" panose="020B0604030504040204" pitchFamily="34" charset="0"/>
              </a:rPr>
              <a:t>2. 	NH3</a:t>
            </a:r>
          </a:p>
          <a:p>
            <a:pPr algn="just"/>
            <a:endParaRPr lang="es-ES" sz="2000" dirty="0">
              <a:latin typeface="Verdana" panose="020B0604030504040204" pitchFamily="34" charset="0"/>
              <a:ea typeface="Verdana" panose="020B0604030504040204" pitchFamily="34" charset="0"/>
            </a:endParaRPr>
          </a:p>
        </p:txBody>
      </p:sp>
      <p:sp>
        <p:nvSpPr>
          <p:cNvPr id="7" name="Marcador de contenido 1">
            <a:extLst>
              <a:ext uri="{FF2B5EF4-FFF2-40B4-BE49-F238E27FC236}">
                <a16:creationId xmlns:a16="http://schemas.microsoft.com/office/drawing/2014/main" id="{E6885740-F82A-44DA-8355-ABFF678CB78A}"/>
              </a:ext>
            </a:extLst>
          </p:cNvPr>
          <p:cNvSpPr txBox="1">
            <a:spLocks/>
          </p:cNvSpPr>
          <p:nvPr/>
        </p:nvSpPr>
        <p:spPr bwMode="auto">
          <a:xfrm>
            <a:off x="476494" y="3316796"/>
            <a:ext cx="8191012" cy="216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a:t>N= 3.1</a:t>
            </a:r>
          </a:p>
          <a:p>
            <a:pPr marL="0" indent="0" algn="just">
              <a:buNone/>
            </a:pPr>
            <a:r>
              <a:rPr lang="es-ES"/>
              <a:t>H=2.1 </a:t>
            </a:r>
            <a:endParaRPr lang="es-ES" dirty="0"/>
          </a:p>
        </p:txBody>
      </p:sp>
      <p:pic>
        <p:nvPicPr>
          <p:cNvPr id="3" name="Imagen 2">
            <a:extLst>
              <a:ext uri="{FF2B5EF4-FFF2-40B4-BE49-F238E27FC236}">
                <a16:creationId xmlns:a16="http://schemas.microsoft.com/office/drawing/2014/main" id="{60BF232E-F583-48EA-93A0-7364EABA423E}"/>
              </a:ext>
            </a:extLst>
          </p:cNvPr>
          <p:cNvPicPr>
            <a:picLocks noChangeAspect="1"/>
          </p:cNvPicPr>
          <p:nvPr/>
        </p:nvPicPr>
        <p:blipFill>
          <a:blip r:embed="rId3"/>
          <a:stretch>
            <a:fillRect/>
          </a:stretch>
        </p:blipFill>
        <p:spPr>
          <a:xfrm>
            <a:off x="3600665" y="3547790"/>
            <a:ext cx="4887594" cy="1677292"/>
          </a:xfrm>
          <a:prstGeom prst="rect">
            <a:avLst/>
          </a:prstGeom>
        </p:spPr>
      </p:pic>
    </p:spTree>
    <p:extLst>
      <p:ext uri="{BB962C8B-B14F-4D97-AF65-F5344CB8AC3E}">
        <p14:creationId xmlns:p14="http://schemas.microsoft.com/office/powerpoint/2010/main" val="391135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n-US" altLang="es-CL" sz="4000" dirty="0" err="1">
                <a:solidFill>
                  <a:srgbClr val="4D4D4D"/>
                </a:solidFill>
              </a:rPr>
              <a:t>Ejercicios</a:t>
            </a:r>
            <a:r>
              <a:rPr lang="en-US" altLang="es-CL" sz="4000" dirty="0">
                <a:solidFill>
                  <a:srgbClr val="4D4D4D"/>
                </a:solidFill>
              </a:rPr>
              <a:t>:</a:t>
            </a:r>
          </a:p>
        </p:txBody>
      </p:sp>
      <p:sp>
        <p:nvSpPr>
          <p:cNvPr id="2" name="Marcador de contenido 1">
            <a:extLst>
              <a:ext uri="{FF2B5EF4-FFF2-40B4-BE49-F238E27FC236}">
                <a16:creationId xmlns:a16="http://schemas.microsoft.com/office/drawing/2014/main" id="{B3C39807-B03F-40DE-9F1B-39ECA94133CC}"/>
              </a:ext>
            </a:extLst>
          </p:cNvPr>
          <p:cNvSpPr>
            <a:spLocks noGrp="1"/>
          </p:cNvSpPr>
          <p:nvPr>
            <p:ph idx="1"/>
          </p:nvPr>
        </p:nvSpPr>
        <p:spPr>
          <a:xfrm>
            <a:off x="834988" y="2492896"/>
            <a:ext cx="7474024" cy="3816424"/>
          </a:xfrm>
        </p:spPr>
        <p:txBody>
          <a:bodyPr/>
          <a:lstStyle/>
          <a:p>
            <a:pPr algn="just"/>
            <a:r>
              <a:rPr lang="es-ES" sz="2000" b="1" dirty="0">
                <a:latin typeface="Verdana" panose="020B0604030504040204" pitchFamily="34" charset="0"/>
                <a:ea typeface="Verdana" panose="020B0604030504040204" pitchFamily="34" charset="0"/>
              </a:rPr>
              <a:t>3. 	</a:t>
            </a:r>
            <a:r>
              <a:rPr lang="pt-BR" sz="2000" dirty="0"/>
              <a:t>MgO2</a:t>
            </a:r>
            <a:endParaRPr lang="es-ES" sz="2000" b="1" dirty="0">
              <a:latin typeface="Verdana" panose="020B0604030504040204" pitchFamily="34" charset="0"/>
              <a:ea typeface="Verdana" panose="020B0604030504040204" pitchFamily="34" charset="0"/>
            </a:endParaRPr>
          </a:p>
          <a:p>
            <a:pPr algn="just"/>
            <a:endParaRPr lang="es-ES" sz="2000" dirty="0">
              <a:latin typeface="Verdana" panose="020B0604030504040204" pitchFamily="34" charset="0"/>
              <a:ea typeface="Verdana" panose="020B0604030504040204" pitchFamily="34" charset="0"/>
            </a:endParaRPr>
          </a:p>
        </p:txBody>
      </p:sp>
      <p:sp>
        <p:nvSpPr>
          <p:cNvPr id="7" name="Marcador de contenido 1">
            <a:extLst>
              <a:ext uri="{FF2B5EF4-FFF2-40B4-BE49-F238E27FC236}">
                <a16:creationId xmlns:a16="http://schemas.microsoft.com/office/drawing/2014/main" id="{E6885740-F82A-44DA-8355-ABFF678CB78A}"/>
              </a:ext>
            </a:extLst>
          </p:cNvPr>
          <p:cNvSpPr txBox="1">
            <a:spLocks/>
          </p:cNvSpPr>
          <p:nvPr/>
        </p:nvSpPr>
        <p:spPr bwMode="auto">
          <a:xfrm>
            <a:off x="1403648" y="3316796"/>
            <a:ext cx="7263858" cy="216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t>	</a:t>
            </a:r>
          </a:p>
          <a:p>
            <a:pPr marL="0" indent="0" algn="just">
              <a:buNone/>
            </a:pPr>
            <a:r>
              <a:rPr lang="pt-BR" dirty="0"/>
              <a:t>O=3.5</a:t>
            </a:r>
          </a:p>
          <a:p>
            <a:pPr marL="0" indent="0" algn="just">
              <a:buNone/>
            </a:pPr>
            <a:r>
              <a:rPr lang="pt-BR" dirty="0"/>
              <a:t>Mg=1.2</a:t>
            </a:r>
          </a:p>
        </p:txBody>
      </p:sp>
    </p:spTree>
    <p:extLst>
      <p:ext uri="{BB962C8B-B14F-4D97-AF65-F5344CB8AC3E}">
        <p14:creationId xmlns:p14="http://schemas.microsoft.com/office/powerpoint/2010/main" val="280835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9EDF8CDF-AC64-4181-AB88-F4BF5D9B839E}"/>
              </a:ext>
            </a:extLst>
          </p:cNvPr>
          <p:cNvSpPr>
            <a:spLocks noGrp="1" noChangeArrowheads="1"/>
          </p:cNvSpPr>
          <p:nvPr>
            <p:ph type="body" idx="1"/>
          </p:nvPr>
        </p:nvSpPr>
        <p:spPr>
          <a:xfrm>
            <a:off x="899592" y="2852936"/>
            <a:ext cx="6819900" cy="715963"/>
          </a:xfrm>
        </p:spPr>
        <p:txBody>
          <a:bodyPr/>
          <a:lstStyle/>
          <a:p>
            <a:pPr>
              <a:lnSpc>
                <a:spcPct val="80000"/>
              </a:lnSpc>
            </a:pPr>
            <a:r>
              <a:rPr lang="es-ES" altLang="es-CL" sz="2000" dirty="0">
                <a:latin typeface="Verdana" panose="020B0604030504040204" pitchFamily="34" charset="0"/>
                <a:ea typeface="굴림" panose="020B0600000101010101" pitchFamily="34" charset="-127"/>
              </a:rPr>
              <a:t>Describir el enlace químico y los tipos de enlace y los tipos de reacciones químicas </a:t>
            </a:r>
          </a:p>
          <a:p>
            <a:pPr>
              <a:lnSpc>
                <a:spcPct val="80000"/>
              </a:lnSpc>
            </a:pPr>
            <a:endParaRPr lang="en-US" altLang="es-CL" sz="1400" dirty="0">
              <a:latin typeface="Verdana" panose="020B0604030504040204" pitchFamily="34" charset="0"/>
              <a:ea typeface="굴림" panose="020B0600000101010101" pitchFamily="34" charset="-127"/>
            </a:endParaRPr>
          </a:p>
        </p:txBody>
      </p:sp>
      <p:sp>
        <p:nvSpPr>
          <p:cNvPr id="5" name="Rectangle 4">
            <a:extLst>
              <a:ext uri="{FF2B5EF4-FFF2-40B4-BE49-F238E27FC236}">
                <a16:creationId xmlns:a16="http://schemas.microsoft.com/office/drawing/2014/main" id="{86D21C95-43BC-4D90-B160-B0B4AF4872E9}"/>
              </a:ext>
            </a:extLst>
          </p:cNvPr>
          <p:cNvSpPr>
            <a:spLocks noGrp="1" noChangeArrowheads="1"/>
          </p:cNvSpPr>
          <p:nvPr>
            <p:ph type="title"/>
          </p:nvPr>
        </p:nvSpPr>
        <p:spPr>
          <a:xfrm>
            <a:off x="1066800" y="2047875"/>
            <a:ext cx="7315200" cy="715963"/>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r>
              <a:rPr lang="es-CL" altLang="es-CL" sz="3700" dirty="0"/>
              <a:t>Objetivo</a:t>
            </a:r>
            <a:r>
              <a:rPr lang="en-US" altLang="es-CL" sz="3700" dirty="0"/>
              <a:t> de la </a:t>
            </a:r>
            <a:r>
              <a:rPr lang="en-US" altLang="es-CL" sz="3700" dirty="0" err="1"/>
              <a:t>clase</a:t>
            </a:r>
            <a:r>
              <a:rPr lang="en-US" altLang="es-CL" sz="3700" dirty="0"/>
              <a:t>:</a:t>
            </a:r>
            <a:endParaRPr lang="ru-RU" altLang="es-CL" sz="3700" dirty="0"/>
          </a:p>
        </p:txBody>
      </p:sp>
      <p:pic>
        <p:nvPicPr>
          <p:cNvPr id="3" name="Imagen 2">
            <a:extLst>
              <a:ext uri="{FF2B5EF4-FFF2-40B4-BE49-F238E27FC236}">
                <a16:creationId xmlns:a16="http://schemas.microsoft.com/office/drawing/2014/main" id="{7FFC1F15-4F16-4639-9258-798DF23F041B}"/>
              </a:ext>
            </a:extLst>
          </p:cNvPr>
          <p:cNvPicPr>
            <a:picLocks noChangeAspect="1"/>
          </p:cNvPicPr>
          <p:nvPr/>
        </p:nvPicPr>
        <p:blipFill>
          <a:blip r:embed="rId3"/>
          <a:stretch>
            <a:fillRect/>
          </a:stretch>
        </p:blipFill>
        <p:spPr>
          <a:xfrm>
            <a:off x="1066800" y="3657997"/>
            <a:ext cx="2637367" cy="2642333"/>
          </a:xfrm>
          <a:prstGeom prst="rect">
            <a:avLst/>
          </a:prstGeom>
        </p:spPr>
      </p:pic>
      <p:pic>
        <p:nvPicPr>
          <p:cNvPr id="4" name="Imagen 3">
            <a:extLst>
              <a:ext uri="{FF2B5EF4-FFF2-40B4-BE49-F238E27FC236}">
                <a16:creationId xmlns:a16="http://schemas.microsoft.com/office/drawing/2014/main" id="{EC99A9D5-6B40-47FA-B013-BE0C0C31CB70}"/>
              </a:ext>
            </a:extLst>
          </p:cNvPr>
          <p:cNvPicPr>
            <a:picLocks noChangeAspect="1"/>
          </p:cNvPicPr>
          <p:nvPr/>
        </p:nvPicPr>
        <p:blipFill>
          <a:blip r:embed="rId4"/>
          <a:stretch>
            <a:fillRect/>
          </a:stretch>
        </p:blipFill>
        <p:spPr>
          <a:xfrm>
            <a:off x="5439835" y="3695913"/>
            <a:ext cx="2065040" cy="26044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80053" y="832650"/>
            <a:ext cx="6934200" cy="715963"/>
          </a:xfrm>
        </p:spPr>
        <p:txBody>
          <a:bodyPr/>
          <a:lstStyle/>
          <a:p>
            <a:r>
              <a:rPr lang="en-US" altLang="es-CL" sz="4000" dirty="0" err="1">
                <a:solidFill>
                  <a:srgbClr val="4D4D4D"/>
                </a:solidFill>
              </a:rPr>
              <a:t>Cierre</a:t>
            </a:r>
            <a:r>
              <a:rPr lang="en-US" altLang="es-CL" sz="4000" dirty="0">
                <a:solidFill>
                  <a:srgbClr val="4D4D4D"/>
                </a:solidFill>
              </a:rPr>
              <a:t> de </a:t>
            </a:r>
            <a:r>
              <a:rPr lang="en-US" altLang="es-CL" sz="4000" dirty="0" err="1">
                <a:solidFill>
                  <a:srgbClr val="4D4D4D"/>
                </a:solidFill>
              </a:rPr>
              <a:t>clase</a:t>
            </a:r>
            <a:r>
              <a:rPr lang="en-US" altLang="es-CL" sz="4000" dirty="0">
                <a:solidFill>
                  <a:srgbClr val="4D4D4D"/>
                </a:solidFill>
              </a:rPr>
              <a:t>  </a:t>
            </a: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251520" y="1943429"/>
            <a:ext cx="8208912" cy="3940978"/>
          </a:xfrm>
        </p:spPr>
        <p:txBody>
          <a:bodyPr/>
          <a:lstStyle/>
          <a:p>
            <a:pPr marL="0" indent="0">
              <a:lnSpc>
                <a:spcPct val="80000"/>
              </a:lnSpc>
              <a:buNone/>
            </a:pPr>
            <a:endParaRPr lang="es-ES" altLang="ko-KR" sz="2000" b="1" dirty="0">
              <a:solidFill>
                <a:srgbClr val="4D4D4D"/>
              </a:solidFill>
              <a:latin typeface="Verdana" panose="020B0604030504040204" pitchFamily="34" charset="0"/>
              <a:ea typeface="굴림" panose="020B0503020000020004" pitchFamily="34" charset="-127"/>
            </a:endParaRPr>
          </a:p>
          <a:p>
            <a:pPr algn="just"/>
            <a:r>
              <a:rPr lang="es-CL" sz="2000" b="1" dirty="0">
                <a:latin typeface="Arial" panose="020B0604020202020204" pitchFamily="34" charset="0"/>
                <a:ea typeface="Times New Roman" panose="02020603050405020304" pitchFamily="18" charset="0"/>
              </a:rPr>
              <a:t>¿Qué aprendiste en la clase?</a:t>
            </a:r>
          </a:p>
          <a:p>
            <a:pPr algn="just"/>
            <a:r>
              <a:rPr lang="es-CL" sz="2000" b="1" dirty="0">
                <a:effectLst/>
                <a:latin typeface="Arial" panose="020B0604020202020204" pitchFamily="34" charset="0"/>
                <a:ea typeface="Times New Roman" panose="02020603050405020304" pitchFamily="18" charset="0"/>
              </a:rPr>
              <a:t>¿Qué dudas tienen respecto a la clase</a:t>
            </a:r>
            <a:r>
              <a:rPr lang="es-CL" sz="2000" b="1" dirty="0">
                <a:latin typeface="Arial" panose="020B0604020202020204" pitchFamily="34" charset="0"/>
                <a:ea typeface="Times New Roman" panose="02020603050405020304" pitchFamily="18" charset="0"/>
              </a:rPr>
              <a:t>?</a:t>
            </a:r>
          </a:p>
          <a:p>
            <a:pPr algn="just"/>
            <a:r>
              <a:rPr lang="es-ES" sz="2000" b="1" dirty="0">
                <a:effectLst/>
                <a:latin typeface="Arial" panose="020B0604020202020204" pitchFamily="34" charset="0"/>
                <a:ea typeface="Times New Roman" panose="02020603050405020304" pitchFamily="18" charset="0"/>
              </a:rPr>
              <a:t>¿puedes reconocer fácilmente los tipos de reacciones químicas? </a:t>
            </a:r>
            <a:endParaRPr lang="es-CL" sz="2000" b="1" dirty="0">
              <a:effectLst/>
              <a:latin typeface="Arial" panose="020B0604020202020204" pitchFamily="34" charset="0"/>
              <a:ea typeface="Times New Roman" panose="02020603050405020304" pitchFamily="18" charset="0"/>
            </a:endParaRPr>
          </a:p>
          <a:p>
            <a:pPr algn="just"/>
            <a:endParaRPr lang="es-CL" sz="1800" dirty="0">
              <a:effectLst/>
              <a:latin typeface="Times New Roman" panose="02020603050405020304" pitchFamily="18" charset="0"/>
              <a:ea typeface="Times New Roman" panose="02020603050405020304" pitchFamily="18" charset="0"/>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spTree>
    <p:extLst>
      <p:ext uri="{BB962C8B-B14F-4D97-AF65-F5344CB8AC3E}">
        <p14:creationId xmlns:p14="http://schemas.microsoft.com/office/powerpoint/2010/main" val="21125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620688"/>
            <a:ext cx="6934200" cy="715963"/>
          </a:xfrm>
        </p:spPr>
        <p:txBody>
          <a:bodyPr/>
          <a:lstStyle/>
          <a:p>
            <a:r>
              <a:rPr lang="en-US" altLang="es-CL" sz="4000" dirty="0">
                <a:solidFill>
                  <a:srgbClr val="4D4D4D"/>
                </a:solidFill>
              </a:rPr>
              <a:t>Repaso </a:t>
            </a: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602623" y="2132856"/>
            <a:ext cx="7938753" cy="4267200"/>
          </a:xfrm>
        </p:spPr>
        <p:txBody>
          <a:bodyPr/>
          <a:lstStyle/>
          <a:p>
            <a:pPr marL="0" indent="0" algn="ctr">
              <a:lnSpc>
                <a:spcPct val="80000"/>
              </a:lnSpc>
              <a:buNone/>
            </a:pPr>
            <a:r>
              <a:rPr lang="es-ES" altLang="ko-KR" sz="2000" b="1" dirty="0">
                <a:solidFill>
                  <a:srgbClr val="4D4D4D"/>
                </a:solidFill>
                <a:latin typeface="Verdana" panose="020B0604030504040204" pitchFamily="34" charset="0"/>
                <a:ea typeface="굴림" panose="020B0503020000020004" pitchFamily="34" charset="-127"/>
              </a:rPr>
              <a:t> Tipos de Reacciones Químicas</a:t>
            </a:r>
          </a:p>
          <a:p>
            <a:pPr>
              <a:lnSpc>
                <a:spcPct val="80000"/>
              </a:lnSpc>
            </a:pPr>
            <a:endParaRPr lang="en-US" altLang="ko-KR" sz="2000" b="1" u="sng" dirty="0">
              <a:solidFill>
                <a:srgbClr val="4D4D4D"/>
              </a:solidFill>
              <a:latin typeface="Verdana" panose="020B0604030504040204" pitchFamily="34" charset="0"/>
              <a:ea typeface="굴림" panose="020B0503020000020004" pitchFamily="34" charset="-127"/>
            </a:endParaRPr>
          </a:p>
          <a:p>
            <a:pPr algn="just"/>
            <a:r>
              <a:rPr lang="es-CL" sz="1800" dirty="0">
                <a:effectLst/>
                <a:latin typeface="Arial" panose="020B0604020202020204" pitchFamily="34" charset="0"/>
                <a:ea typeface="Times New Roman" panose="02020603050405020304" pitchFamily="18" charset="0"/>
              </a:rPr>
              <a:t>a) Reacciones de combinación o de síntesis</a:t>
            </a:r>
            <a:endParaRPr lang="es-CL" sz="1800" dirty="0">
              <a:effectLst/>
              <a:latin typeface="Times New Roman" panose="02020603050405020304" pitchFamily="18" charset="0"/>
              <a:ea typeface="Times New Roman" panose="02020603050405020304" pitchFamily="18" charset="0"/>
            </a:endParaRPr>
          </a:p>
          <a:p>
            <a:pPr algn="just"/>
            <a:r>
              <a:rPr lang="es-CL" sz="1800" dirty="0">
                <a:effectLst/>
                <a:latin typeface="Arial" panose="020B0604020202020204" pitchFamily="34" charset="0"/>
                <a:ea typeface="Times New Roman" panose="02020603050405020304" pitchFamily="18" charset="0"/>
              </a:rPr>
              <a:t>b) Reacciones de descomposición o de análisis</a:t>
            </a:r>
            <a:endParaRPr lang="es-CL" sz="1800" dirty="0">
              <a:effectLst/>
              <a:latin typeface="Times New Roman" panose="02020603050405020304" pitchFamily="18" charset="0"/>
              <a:ea typeface="Times New Roman" panose="02020603050405020304" pitchFamily="18" charset="0"/>
            </a:endParaRPr>
          </a:p>
          <a:p>
            <a:pPr algn="just"/>
            <a:r>
              <a:rPr lang="es-CL" sz="1800" dirty="0">
                <a:effectLst/>
                <a:latin typeface="Arial" panose="020B0604020202020204" pitchFamily="34" charset="0"/>
                <a:ea typeface="Times New Roman" panose="02020603050405020304" pitchFamily="18" charset="0"/>
              </a:rPr>
              <a:t>c) Reacciones de sustitución simple o desplazamiento sencillo</a:t>
            </a:r>
            <a:endParaRPr lang="es-CL" sz="1800" dirty="0">
              <a:effectLst/>
              <a:latin typeface="Times New Roman" panose="02020603050405020304" pitchFamily="18" charset="0"/>
              <a:ea typeface="Times New Roman" panose="02020603050405020304" pitchFamily="18" charset="0"/>
            </a:endParaRPr>
          </a:p>
          <a:p>
            <a:pPr algn="just"/>
            <a:r>
              <a:rPr lang="es-CL" sz="1800" dirty="0">
                <a:effectLst/>
                <a:latin typeface="Arial" panose="020B0604020202020204" pitchFamily="34" charset="0"/>
                <a:ea typeface="Times New Roman" panose="02020603050405020304" pitchFamily="18" charset="0"/>
              </a:rPr>
              <a:t>d) Reacciones por doble sustitución, desplazamiento doble o de metátesis.</a:t>
            </a:r>
            <a:endParaRPr lang="es-CL" sz="1800"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ko-KR" sz="2000" b="1" u="sng" dirty="0">
              <a:solidFill>
                <a:srgbClr val="4D4D4D"/>
              </a:solidFill>
              <a:latin typeface="Verdana" panose="020B0604030504040204" pitchFamily="34" charset="0"/>
              <a:ea typeface="굴림" panose="020B0503020000020004" pitchFamily="34" charset="-127"/>
            </a:endParaRPr>
          </a:p>
          <a:p>
            <a:pPr marL="0" indent="0">
              <a:lnSpc>
                <a:spcPct val="80000"/>
              </a:lnSpc>
              <a:buNone/>
            </a:pPr>
            <a:endParaRPr lang="en-US" altLang="ko-KR" sz="2000" dirty="0">
              <a:solidFill>
                <a:srgbClr val="4D4D4D"/>
              </a:solidFill>
              <a:latin typeface="Verdana" panose="020B0604030504040204" pitchFamily="34" charset="0"/>
              <a:ea typeface="굴림" panose="020B0503020000020004" pitchFamily="34" charset="-127"/>
            </a:endParaRPr>
          </a:p>
          <a:p>
            <a:pPr marL="0" indent="0">
              <a:lnSpc>
                <a:spcPct val="80000"/>
              </a:lnSpc>
              <a:buNone/>
            </a:pPr>
            <a:endParaRPr lang="en-US" altLang="ko-KR" sz="2000" dirty="0">
              <a:solidFill>
                <a:srgbClr val="4D4D4D"/>
              </a:solidFill>
              <a:latin typeface="Verdana" panose="020B0604030504040204" pitchFamily="34" charset="0"/>
              <a:ea typeface="굴림" panose="020B0503020000020004" pitchFamily="34" charset="-127"/>
            </a:endParaRPr>
          </a:p>
        </p:txBody>
      </p:sp>
    </p:spTree>
    <p:extLst>
      <p:ext uri="{BB962C8B-B14F-4D97-AF65-F5344CB8AC3E}">
        <p14:creationId xmlns:p14="http://schemas.microsoft.com/office/powerpoint/2010/main" val="369558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467544" y="1628800"/>
            <a:ext cx="8208912" cy="715963"/>
          </a:xfrm>
        </p:spPr>
        <p:txBody>
          <a:bodyPr/>
          <a:lstStyle/>
          <a:p>
            <a:r>
              <a:rPr lang="en-US" altLang="es-CL" sz="4000" dirty="0">
                <a:solidFill>
                  <a:srgbClr val="4D4D4D"/>
                </a:solidFill>
              </a:rPr>
              <a:t> </a:t>
            </a:r>
            <a:r>
              <a:rPr lang="en-US" altLang="es-CL" sz="4000" dirty="0" err="1">
                <a:solidFill>
                  <a:srgbClr val="4D4D4D"/>
                </a:solidFill>
              </a:rPr>
              <a:t>Síntesis</a:t>
            </a:r>
            <a:r>
              <a:rPr lang="en-US" altLang="es-CL" sz="4000" dirty="0">
                <a:solidFill>
                  <a:srgbClr val="4D4D4D"/>
                </a:solidFill>
              </a:rPr>
              <a:t> </a:t>
            </a:r>
            <a:r>
              <a:rPr lang="en-US" altLang="es-CL" sz="4000" dirty="0" err="1">
                <a:solidFill>
                  <a:srgbClr val="4D4D4D"/>
                </a:solidFill>
              </a:rPr>
              <a:t>Combinación</a:t>
            </a:r>
            <a:r>
              <a:rPr lang="en-US" altLang="es-CL" sz="4000" dirty="0">
                <a:solidFill>
                  <a:srgbClr val="4D4D4D"/>
                </a:solidFill>
              </a:rPr>
              <a:t> o </a:t>
            </a:r>
            <a:r>
              <a:rPr lang="en-US" altLang="es-CL" sz="4000" dirty="0" err="1">
                <a:solidFill>
                  <a:srgbClr val="4D4D4D"/>
                </a:solidFill>
              </a:rPr>
              <a:t>adición</a:t>
            </a:r>
            <a:endParaRPr lang="en-US" altLang="es-CL" sz="4000" dirty="0">
              <a:solidFill>
                <a:srgbClr val="4D4D4D"/>
              </a:solidFill>
            </a:endParaRP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780928"/>
            <a:ext cx="8064896" cy="3512340"/>
          </a:xfrm>
        </p:spPr>
        <p:txBody>
          <a:bodyPr/>
          <a:lstStyle/>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Dos o más sustancias (elementos moléculas o compuestos) se combinan para formar un producto. Un esquema sencillo de este tipo de reacciones y una ecuación química ejemplo serían:</a:t>
            </a:r>
          </a:p>
        </p:txBody>
      </p:sp>
      <p:pic>
        <p:nvPicPr>
          <p:cNvPr id="3" name="Imagen 2">
            <a:extLst>
              <a:ext uri="{FF2B5EF4-FFF2-40B4-BE49-F238E27FC236}">
                <a16:creationId xmlns:a16="http://schemas.microsoft.com/office/drawing/2014/main" id="{0A5B8174-13FF-430E-B184-F7E8E772DA37}"/>
              </a:ext>
            </a:extLst>
          </p:cNvPr>
          <p:cNvPicPr>
            <a:picLocks noChangeAspect="1"/>
          </p:cNvPicPr>
          <p:nvPr/>
        </p:nvPicPr>
        <p:blipFill>
          <a:blip r:embed="rId3"/>
          <a:stretch>
            <a:fillRect/>
          </a:stretch>
        </p:blipFill>
        <p:spPr>
          <a:xfrm>
            <a:off x="229960" y="3890417"/>
            <a:ext cx="2592672" cy="1245642"/>
          </a:xfrm>
          <a:prstGeom prst="rect">
            <a:avLst/>
          </a:prstGeom>
        </p:spPr>
      </p:pic>
      <p:pic>
        <p:nvPicPr>
          <p:cNvPr id="4" name="Imagen 3">
            <a:extLst>
              <a:ext uri="{FF2B5EF4-FFF2-40B4-BE49-F238E27FC236}">
                <a16:creationId xmlns:a16="http://schemas.microsoft.com/office/drawing/2014/main" id="{5EF00310-F430-4FC6-A03E-FC6B2B813712}"/>
              </a:ext>
            </a:extLst>
          </p:cNvPr>
          <p:cNvPicPr>
            <a:picLocks noChangeAspect="1"/>
          </p:cNvPicPr>
          <p:nvPr/>
        </p:nvPicPr>
        <p:blipFill>
          <a:blip r:embed="rId4"/>
          <a:stretch>
            <a:fillRect/>
          </a:stretch>
        </p:blipFill>
        <p:spPr>
          <a:xfrm>
            <a:off x="2822632" y="3921546"/>
            <a:ext cx="6162074" cy="2335244"/>
          </a:xfrm>
          <a:prstGeom prst="rect">
            <a:avLst/>
          </a:prstGeom>
        </p:spPr>
      </p:pic>
    </p:spTree>
    <p:extLst>
      <p:ext uri="{BB962C8B-B14F-4D97-AF65-F5344CB8AC3E}">
        <p14:creationId xmlns:p14="http://schemas.microsoft.com/office/powerpoint/2010/main" val="28663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467544" y="1628800"/>
            <a:ext cx="8208912" cy="715963"/>
          </a:xfrm>
        </p:spPr>
        <p:txBody>
          <a:bodyPr/>
          <a:lstStyle/>
          <a:p>
            <a:r>
              <a:rPr lang="en-US" altLang="es-CL" sz="4000" dirty="0" err="1">
                <a:solidFill>
                  <a:srgbClr val="4D4D4D"/>
                </a:solidFill>
              </a:rPr>
              <a:t>Descomposición</a:t>
            </a:r>
            <a:r>
              <a:rPr lang="en-US" altLang="es-CL" sz="4000" dirty="0">
                <a:solidFill>
                  <a:srgbClr val="4D4D4D"/>
                </a:solidFill>
              </a:rPr>
              <a:t> o </a:t>
            </a:r>
            <a:r>
              <a:rPr lang="en-US" altLang="es-CL" sz="4000" dirty="0" err="1">
                <a:solidFill>
                  <a:srgbClr val="4D4D4D"/>
                </a:solidFill>
              </a:rPr>
              <a:t>análisis</a:t>
            </a:r>
            <a:endParaRPr lang="en-US" altLang="es-CL" sz="4000" dirty="0">
              <a:solidFill>
                <a:srgbClr val="4D4D4D"/>
              </a:solidFill>
            </a:endParaRP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780928"/>
            <a:ext cx="8064896" cy="3512340"/>
          </a:xfrm>
        </p:spPr>
        <p:txBody>
          <a:bodyPr/>
          <a:lstStyle/>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Se observa que se puede producir una reacción química a partir de una sustancia, es decir, una sustancia única da lugar a otras diferentes. Un esquema sencillo de este tipo de reacciones y algún ejemplo serían:</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pic>
        <p:nvPicPr>
          <p:cNvPr id="2" name="Imagen 1">
            <a:extLst>
              <a:ext uri="{FF2B5EF4-FFF2-40B4-BE49-F238E27FC236}">
                <a16:creationId xmlns:a16="http://schemas.microsoft.com/office/drawing/2014/main" id="{975B1D79-1534-4FCC-9241-48F95196EAAB}"/>
              </a:ext>
            </a:extLst>
          </p:cNvPr>
          <p:cNvPicPr>
            <a:picLocks noChangeAspect="1"/>
          </p:cNvPicPr>
          <p:nvPr/>
        </p:nvPicPr>
        <p:blipFill>
          <a:blip r:embed="rId3"/>
          <a:stretch>
            <a:fillRect/>
          </a:stretch>
        </p:blipFill>
        <p:spPr>
          <a:xfrm>
            <a:off x="2663788" y="3933056"/>
            <a:ext cx="3816424" cy="2033048"/>
          </a:xfrm>
          <a:prstGeom prst="rect">
            <a:avLst/>
          </a:prstGeom>
        </p:spPr>
      </p:pic>
    </p:spTree>
    <p:extLst>
      <p:ext uri="{BB962C8B-B14F-4D97-AF65-F5344CB8AC3E}">
        <p14:creationId xmlns:p14="http://schemas.microsoft.com/office/powerpoint/2010/main" val="85602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467544" y="1628800"/>
            <a:ext cx="8496944" cy="715963"/>
          </a:xfrm>
        </p:spPr>
        <p:txBody>
          <a:bodyPr/>
          <a:lstStyle/>
          <a:p>
            <a:r>
              <a:rPr lang="en-US" altLang="es-CL" sz="4000" dirty="0" err="1">
                <a:solidFill>
                  <a:srgbClr val="4D4D4D"/>
                </a:solidFill>
              </a:rPr>
              <a:t>Sustitución</a:t>
            </a:r>
            <a:r>
              <a:rPr lang="en-US" altLang="es-CL" sz="4000" dirty="0">
                <a:solidFill>
                  <a:srgbClr val="4D4D4D"/>
                </a:solidFill>
              </a:rPr>
              <a:t> o </a:t>
            </a:r>
            <a:r>
              <a:rPr lang="en-US" altLang="es-CL" sz="4000" dirty="0" err="1">
                <a:solidFill>
                  <a:srgbClr val="4D4D4D"/>
                </a:solidFill>
              </a:rPr>
              <a:t>desplazamiento</a:t>
            </a:r>
            <a:r>
              <a:rPr lang="en-US" altLang="es-CL" sz="4000" dirty="0">
                <a:solidFill>
                  <a:srgbClr val="4D4D4D"/>
                </a:solidFill>
              </a:rPr>
              <a:t> simple</a:t>
            </a: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492896"/>
            <a:ext cx="8064896" cy="3512340"/>
          </a:xfrm>
        </p:spPr>
        <p:txBody>
          <a:bodyPr/>
          <a:lstStyle/>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Son aquellas donde reaccionan un elemento y un compuesto, y el elemento con mayor reactividad química sustituye a otro elemento del compuesto. Algunos ejemplos de reacciones de sustitución serían los siguientes:</a:t>
            </a:r>
          </a:p>
        </p:txBody>
      </p:sp>
      <p:pic>
        <p:nvPicPr>
          <p:cNvPr id="3" name="Imagen 2">
            <a:extLst>
              <a:ext uri="{FF2B5EF4-FFF2-40B4-BE49-F238E27FC236}">
                <a16:creationId xmlns:a16="http://schemas.microsoft.com/office/drawing/2014/main" id="{10784D07-6687-44B8-A68E-ED181AE7EAAD}"/>
              </a:ext>
            </a:extLst>
          </p:cNvPr>
          <p:cNvPicPr>
            <a:picLocks noChangeAspect="1"/>
          </p:cNvPicPr>
          <p:nvPr/>
        </p:nvPicPr>
        <p:blipFill>
          <a:blip r:embed="rId3"/>
          <a:stretch>
            <a:fillRect/>
          </a:stretch>
        </p:blipFill>
        <p:spPr>
          <a:xfrm>
            <a:off x="5364088" y="3216761"/>
            <a:ext cx="2869937" cy="1228253"/>
          </a:xfrm>
          <a:prstGeom prst="rect">
            <a:avLst/>
          </a:prstGeom>
        </p:spPr>
      </p:pic>
      <p:pic>
        <p:nvPicPr>
          <p:cNvPr id="4" name="Imagen 3">
            <a:extLst>
              <a:ext uri="{FF2B5EF4-FFF2-40B4-BE49-F238E27FC236}">
                <a16:creationId xmlns:a16="http://schemas.microsoft.com/office/drawing/2014/main" id="{052A7CCF-C817-4EA2-9C6B-68C9FC204391}"/>
              </a:ext>
            </a:extLst>
          </p:cNvPr>
          <p:cNvPicPr>
            <a:picLocks noChangeAspect="1"/>
          </p:cNvPicPr>
          <p:nvPr/>
        </p:nvPicPr>
        <p:blipFill>
          <a:blip r:embed="rId4"/>
          <a:stretch>
            <a:fillRect/>
          </a:stretch>
        </p:blipFill>
        <p:spPr>
          <a:xfrm>
            <a:off x="755576" y="4621543"/>
            <a:ext cx="7829335" cy="1531826"/>
          </a:xfrm>
          <a:prstGeom prst="rect">
            <a:avLst/>
          </a:prstGeom>
        </p:spPr>
      </p:pic>
    </p:spTree>
    <p:extLst>
      <p:ext uri="{BB962C8B-B14F-4D97-AF65-F5344CB8AC3E}">
        <p14:creationId xmlns:p14="http://schemas.microsoft.com/office/powerpoint/2010/main" val="156301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467544" y="1628800"/>
            <a:ext cx="8496944" cy="715963"/>
          </a:xfrm>
        </p:spPr>
        <p:txBody>
          <a:bodyPr/>
          <a:lstStyle/>
          <a:p>
            <a:r>
              <a:rPr lang="en-US" altLang="es-CL" sz="4000" dirty="0" err="1">
                <a:solidFill>
                  <a:srgbClr val="4D4D4D"/>
                </a:solidFill>
              </a:rPr>
              <a:t>Sustitución</a:t>
            </a:r>
            <a:r>
              <a:rPr lang="en-US" altLang="es-CL" sz="4000" dirty="0">
                <a:solidFill>
                  <a:srgbClr val="4D4D4D"/>
                </a:solidFill>
              </a:rPr>
              <a:t> o </a:t>
            </a:r>
            <a:r>
              <a:rPr lang="en-US" altLang="es-CL" sz="4000" dirty="0" err="1">
                <a:solidFill>
                  <a:srgbClr val="4D4D4D"/>
                </a:solidFill>
              </a:rPr>
              <a:t>Desplazamiento</a:t>
            </a:r>
            <a:r>
              <a:rPr lang="en-US" altLang="es-CL" sz="4000" dirty="0">
                <a:solidFill>
                  <a:srgbClr val="4D4D4D"/>
                </a:solidFill>
              </a:rPr>
              <a:t> Doble</a:t>
            </a: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492896"/>
            <a:ext cx="8064896" cy="3512340"/>
          </a:xfrm>
        </p:spPr>
        <p:txBody>
          <a:bodyPr/>
          <a:lstStyle/>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También se les llama de metátesis, porque implica un cambio en la sustancia, en el estado o en la forma. Las reacciones de sustitución son aquellas donde hay un intercambio de iones entre los compuestos. La representación de esta reacción es la siguiente:</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pic>
        <p:nvPicPr>
          <p:cNvPr id="2" name="Imagen 1">
            <a:extLst>
              <a:ext uri="{FF2B5EF4-FFF2-40B4-BE49-F238E27FC236}">
                <a16:creationId xmlns:a16="http://schemas.microsoft.com/office/drawing/2014/main" id="{6C174A18-9CEF-4631-8539-FAA2659C653F}"/>
              </a:ext>
            </a:extLst>
          </p:cNvPr>
          <p:cNvPicPr>
            <a:picLocks noChangeAspect="1"/>
          </p:cNvPicPr>
          <p:nvPr/>
        </p:nvPicPr>
        <p:blipFill>
          <a:blip r:embed="rId3"/>
          <a:stretch>
            <a:fillRect/>
          </a:stretch>
        </p:blipFill>
        <p:spPr>
          <a:xfrm>
            <a:off x="2132544" y="4149080"/>
            <a:ext cx="4878911" cy="1440160"/>
          </a:xfrm>
          <a:prstGeom prst="rect">
            <a:avLst/>
          </a:prstGeom>
        </p:spPr>
      </p:pic>
    </p:spTree>
    <p:extLst>
      <p:ext uri="{BB962C8B-B14F-4D97-AF65-F5344CB8AC3E}">
        <p14:creationId xmlns:p14="http://schemas.microsoft.com/office/powerpoint/2010/main" val="13953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620688"/>
            <a:ext cx="6934200" cy="715963"/>
          </a:xfrm>
        </p:spPr>
        <p:txBody>
          <a:bodyPr/>
          <a:lstStyle/>
          <a:p>
            <a:r>
              <a:rPr lang="en-US" altLang="es-CL" sz="4000" dirty="0" err="1">
                <a:solidFill>
                  <a:srgbClr val="4D4D4D"/>
                </a:solidFill>
              </a:rPr>
              <a:t>Actividad</a:t>
            </a:r>
            <a:endParaRPr lang="en-US" altLang="es-CL" sz="4000" dirty="0">
              <a:solidFill>
                <a:srgbClr val="4D4D4D"/>
              </a:solidFill>
            </a:endParaRP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251520" y="1943429"/>
            <a:ext cx="8208912" cy="3940978"/>
          </a:xfrm>
        </p:spPr>
        <p:txBody>
          <a:bodyPr/>
          <a:lstStyle/>
          <a:p>
            <a:pPr algn="just"/>
            <a:endParaRPr lang="es-CL" sz="1800" dirty="0">
              <a:effectLst/>
              <a:latin typeface="Times New Roman" panose="02020603050405020304" pitchFamily="18" charset="0"/>
              <a:ea typeface="Times New Roman" panose="02020603050405020304" pitchFamily="18" charset="0"/>
            </a:endParaRPr>
          </a:p>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Identifique a que tipo de reacción pertenecen las siguientes formulas: </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r>
              <a:rPr lang="en-US" altLang="ko-KR" sz="2000" dirty="0">
                <a:solidFill>
                  <a:srgbClr val="4D4D4D"/>
                </a:solidFill>
                <a:latin typeface="Verdana" panose="020B0604030504040204" pitchFamily="34" charset="0"/>
                <a:ea typeface="굴림" panose="020B0503020000020004" pitchFamily="34" charset="-127"/>
              </a:rPr>
              <a:t>AB + CD               AD + BC </a:t>
            </a:r>
          </a:p>
          <a:p>
            <a:pPr marL="0" indent="0" algn="just">
              <a:lnSpc>
                <a:spcPct val="80000"/>
              </a:lnSpc>
              <a:buNone/>
            </a:pPr>
            <a:r>
              <a:rPr lang="en-US" altLang="ko-KR" sz="2000" dirty="0">
                <a:solidFill>
                  <a:srgbClr val="4D4D4D"/>
                </a:solidFill>
                <a:latin typeface="Verdana" panose="020B0604030504040204" pitchFamily="34" charset="0"/>
                <a:ea typeface="굴림" panose="020B0503020000020004" pitchFamily="34" charset="-127"/>
              </a:rPr>
              <a:t>C               A + B</a:t>
            </a:r>
          </a:p>
          <a:p>
            <a:pPr marL="0" indent="0" algn="just">
              <a:lnSpc>
                <a:spcPct val="80000"/>
              </a:lnSpc>
              <a:buNone/>
            </a:pPr>
            <a:r>
              <a:rPr lang="en-US" altLang="ko-KR" sz="2000" dirty="0">
                <a:solidFill>
                  <a:srgbClr val="4D4D4D"/>
                </a:solidFill>
                <a:latin typeface="Verdana" panose="020B0604030504040204" pitchFamily="34" charset="0"/>
                <a:ea typeface="굴림" panose="020B0503020000020004" pitchFamily="34" charset="-127"/>
              </a:rPr>
              <a:t>A + B             C</a:t>
            </a:r>
          </a:p>
          <a:p>
            <a:pPr marL="0" indent="0" algn="just">
              <a:lnSpc>
                <a:spcPct val="80000"/>
              </a:lnSpc>
              <a:buNone/>
            </a:pPr>
            <a:r>
              <a:rPr lang="en-US" altLang="ko-KR" sz="2000" dirty="0">
                <a:solidFill>
                  <a:srgbClr val="4D4D4D"/>
                </a:solidFill>
                <a:latin typeface="Verdana" panose="020B0604030504040204" pitchFamily="34" charset="0"/>
                <a:ea typeface="굴림" panose="020B0503020000020004" pitchFamily="34" charset="-127"/>
              </a:rPr>
              <a:t>A + BC              AC + B</a:t>
            </a:r>
          </a:p>
          <a:p>
            <a:pPr marL="0" indent="0" algn="just">
              <a:lnSpc>
                <a:spcPct val="80000"/>
              </a:lnSpc>
              <a:buNone/>
            </a:pPr>
            <a:r>
              <a:rPr lang="en-US" altLang="ko-KR" sz="2000" dirty="0">
                <a:solidFill>
                  <a:srgbClr val="4D4D4D"/>
                </a:solidFill>
                <a:latin typeface="Verdana" panose="020B0604030504040204" pitchFamily="34" charset="0"/>
                <a:ea typeface="굴림" panose="020B0503020000020004" pitchFamily="34" charset="-127"/>
              </a:rPr>
              <a:t>2CO22              O2 + C</a:t>
            </a:r>
          </a:p>
          <a:p>
            <a:pPr marL="0" indent="0" algn="just">
              <a:lnSpc>
                <a:spcPct val="80000"/>
              </a:lnSpc>
              <a:buNone/>
            </a:pPr>
            <a:r>
              <a:rPr lang="en-US" altLang="ko-KR" sz="2000" dirty="0">
                <a:solidFill>
                  <a:srgbClr val="4D4D4D"/>
                </a:solidFill>
                <a:latin typeface="Verdana" panose="020B0604030504040204" pitchFamily="34" charset="0"/>
                <a:ea typeface="굴림" panose="020B0503020000020004" pitchFamily="34" charset="-127"/>
              </a:rPr>
              <a:t>Fe +NaCl                  </a:t>
            </a:r>
            <a:r>
              <a:rPr lang="en-US" altLang="ko-KR" sz="2000" dirty="0" err="1">
                <a:solidFill>
                  <a:srgbClr val="4D4D4D"/>
                </a:solidFill>
                <a:latin typeface="Verdana" panose="020B0604030504040204" pitchFamily="34" charset="0"/>
                <a:ea typeface="굴림" panose="020B0503020000020004" pitchFamily="34" charset="-127"/>
              </a:rPr>
              <a:t>FeCl</a:t>
            </a:r>
            <a:r>
              <a:rPr lang="en-US" altLang="ko-KR" sz="2000" dirty="0">
                <a:solidFill>
                  <a:srgbClr val="4D4D4D"/>
                </a:solidFill>
                <a:latin typeface="Verdana" panose="020B0604030504040204" pitchFamily="34" charset="0"/>
                <a:ea typeface="굴림" panose="020B0503020000020004" pitchFamily="34" charset="-127"/>
              </a:rPr>
              <a:t> +Na</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cxnSp>
        <p:nvCxnSpPr>
          <p:cNvPr id="17" name="Conector recto de flecha 16">
            <a:extLst>
              <a:ext uri="{FF2B5EF4-FFF2-40B4-BE49-F238E27FC236}">
                <a16:creationId xmlns:a16="http://schemas.microsoft.com/office/drawing/2014/main" id="{74938409-9D95-4661-AC87-13128A517B81}"/>
              </a:ext>
            </a:extLst>
          </p:cNvPr>
          <p:cNvCxnSpPr/>
          <p:nvPr/>
        </p:nvCxnSpPr>
        <p:spPr bwMode="auto">
          <a:xfrm>
            <a:off x="1547664" y="3284984"/>
            <a:ext cx="1080120" cy="0"/>
          </a:xfrm>
          <a:prstGeom prst="straightConnector1">
            <a:avLst/>
          </a:prstGeom>
          <a:ln w="57150">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0" name="Conector recto de flecha 19">
            <a:extLst>
              <a:ext uri="{FF2B5EF4-FFF2-40B4-BE49-F238E27FC236}">
                <a16:creationId xmlns:a16="http://schemas.microsoft.com/office/drawing/2014/main" id="{C5DAFF53-6635-4967-9C39-23D7BACDC575}"/>
              </a:ext>
            </a:extLst>
          </p:cNvPr>
          <p:cNvCxnSpPr/>
          <p:nvPr/>
        </p:nvCxnSpPr>
        <p:spPr bwMode="auto">
          <a:xfrm>
            <a:off x="729611" y="3573016"/>
            <a:ext cx="1080120" cy="0"/>
          </a:xfrm>
          <a:prstGeom prst="straightConnector1">
            <a:avLst/>
          </a:prstGeom>
          <a:ln w="57150">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1" name="Conector recto de flecha 20">
            <a:extLst>
              <a:ext uri="{FF2B5EF4-FFF2-40B4-BE49-F238E27FC236}">
                <a16:creationId xmlns:a16="http://schemas.microsoft.com/office/drawing/2014/main" id="{6BC6900A-D837-4721-9EB8-3CCEBA0E7127}"/>
              </a:ext>
            </a:extLst>
          </p:cNvPr>
          <p:cNvCxnSpPr/>
          <p:nvPr/>
        </p:nvCxnSpPr>
        <p:spPr bwMode="auto">
          <a:xfrm>
            <a:off x="1160004" y="3861048"/>
            <a:ext cx="1080120" cy="0"/>
          </a:xfrm>
          <a:prstGeom prst="straightConnector1">
            <a:avLst/>
          </a:prstGeom>
          <a:ln w="57150">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2" name="Conector recto de flecha 21">
            <a:extLst>
              <a:ext uri="{FF2B5EF4-FFF2-40B4-BE49-F238E27FC236}">
                <a16:creationId xmlns:a16="http://schemas.microsoft.com/office/drawing/2014/main" id="{F9A47728-30A0-4797-93CB-036462527B55}"/>
              </a:ext>
            </a:extLst>
          </p:cNvPr>
          <p:cNvCxnSpPr/>
          <p:nvPr/>
        </p:nvCxnSpPr>
        <p:spPr bwMode="auto">
          <a:xfrm>
            <a:off x="1403648" y="4221088"/>
            <a:ext cx="1080120" cy="0"/>
          </a:xfrm>
          <a:prstGeom prst="straightConnector1">
            <a:avLst/>
          </a:prstGeom>
          <a:ln w="57150">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8" name="Conector recto de flecha 7">
            <a:extLst>
              <a:ext uri="{FF2B5EF4-FFF2-40B4-BE49-F238E27FC236}">
                <a16:creationId xmlns:a16="http://schemas.microsoft.com/office/drawing/2014/main" id="{18A6ECB4-701F-46AD-AF32-565C4F563B2E}"/>
              </a:ext>
            </a:extLst>
          </p:cNvPr>
          <p:cNvCxnSpPr/>
          <p:nvPr/>
        </p:nvCxnSpPr>
        <p:spPr bwMode="auto">
          <a:xfrm>
            <a:off x="1269671" y="4509120"/>
            <a:ext cx="1080120" cy="0"/>
          </a:xfrm>
          <a:prstGeom prst="straightConnector1">
            <a:avLst/>
          </a:prstGeom>
          <a:ln w="57150">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9" name="Conector recto de flecha 8">
            <a:extLst>
              <a:ext uri="{FF2B5EF4-FFF2-40B4-BE49-F238E27FC236}">
                <a16:creationId xmlns:a16="http://schemas.microsoft.com/office/drawing/2014/main" id="{8D141C1D-1C22-432A-8D1C-65CC11B401E6}"/>
              </a:ext>
            </a:extLst>
          </p:cNvPr>
          <p:cNvCxnSpPr/>
          <p:nvPr/>
        </p:nvCxnSpPr>
        <p:spPr bwMode="auto">
          <a:xfrm>
            <a:off x="1809731" y="4869160"/>
            <a:ext cx="1080120" cy="0"/>
          </a:xfrm>
          <a:prstGeom prst="straightConnector1">
            <a:avLst/>
          </a:prstGeom>
          <a:ln w="57150">
            <a:headEnd type="none"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5032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1DD4F8-434F-4A26-A77C-9825B0A08CE4}"/>
              </a:ext>
            </a:extLst>
          </p:cNvPr>
          <p:cNvSpPr>
            <a:spLocks noGrp="1" noChangeArrowheads="1"/>
          </p:cNvSpPr>
          <p:nvPr>
            <p:ph type="title"/>
          </p:nvPr>
        </p:nvSpPr>
        <p:spPr>
          <a:xfrm>
            <a:off x="251520" y="1632918"/>
            <a:ext cx="8640960" cy="715963"/>
          </a:xfrm>
        </p:spPr>
        <p:txBody>
          <a:bodyPr/>
          <a:lstStyle/>
          <a:p>
            <a:r>
              <a:rPr lang="es-ES" altLang="es-CL" sz="4000" dirty="0">
                <a:solidFill>
                  <a:srgbClr val="4D4D4D"/>
                </a:solidFill>
              </a:rPr>
              <a:t>Enlace químico y estructura de Lewis</a:t>
            </a:r>
            <a:endParaRPr lang="en-US" altLang="es-CL" sz="4000" dirty="0">
              <a:solidFill>
                <a:srgbClr val="4D4D4D"/>
              </a:solidFill>
            </a:endParaRPr>
          </a:p>
        </p:txBody>
      </p:sp>
      <p:sp>
        <p:nvSpPr>
          <p:cNvPr id="60419" name="Rectangle 3">
            <a:extLst>
              <a:ext uri="{FF2B5EF4-FFF2-40B4-BE49-F238E27FC236}">
                <a16:creationId xmlns:a16="http://schemas.microsoft.com/office/drawing/2014/main" id="{69653F79-8A6B-4386-B704-E1EACDBAD731}"/>
              </a:ext>
            </a:extLst>
          </p:cNvPr>
          <p:cNvSpPr>
            <a:spLocks noGrp="1" noChangeArrowheads="1"/>
          </p:cNvSpPr>
          <p:nvPr>
            <p:ph type="body" idx="1"/>
          </p:nvPr>
        </p:nvSpPr>
        <p:spPr>
          <a:xfrm>
            <a:off x="467544" y="2708920"/>
            <a:ext cx="8208912" cy="3940978"/>
          </a:xfrm>
        </p:spPr>
        <p:txBody>
          <a:bodyPr/>
          <a:lstStyle/>
          <a:p>
            <a:pPr marL="0" indent="0" algn="just">
              <a:lnSpc>
                <a:spcPct val="80000"/>
              </a:lnSpc>
              <a:buNone/>
            </a:pPr>
            <a:r>
              <a:rPr lang="es-ES" altLang="ko-KR" sz="2000" dirty="0">
                <a:solidFill>
                  <a:srgbClr val="4D4D4D"/>
                </a:solidFill>
                <a:latin typeface="Verdana" panose="020B0604030504040204" pitchFamily="34" charset="0"/>
                <a:ea typeface="굴림" panose="020B0503020000020004" pitchFamily="34" charset="-127"/>
              </a:rPr>
              <a:t>El enlace químico corresponde a la fuerza de atracción que mantiene unidos a los átomos que forman parte de una molécula, para lograr estabilidad. Los átomos, moléculas y iones se unen entre sí para alcanzar la máxima estabilidad, es decir, tener la mínima energía. Para ello, utilizan los electrones que se encuentran en la capa más externa, denominados electrones de valencia.  Estos se mueven con mucha facilidad entre un átomo y otro, de lo cual depende el tipo de enlace que se forme. </a:t>
            </a: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a:p>
            <a:pPr marL="0" indent="0" algn="just">
              <a:lnSpc>
                <a:spcPct val="80000"/>
              </a:lnSpc>
              <a:buNone/>
            </a:pPr>
            <a:endParaRPr lang="es-ES" altLang="ko-KR" sz="2000" dirty="0">
              <a:solidFill>
                <a:srgbClr val="4D4D4D"/>
              </a:solidFill>
              <a:latin typeface="Verdana" panose="020B0604030504040204" pitchFamily="34" charset="0"/>
              <a:ea typeface="굴림" panose="020B0503020000020004" pitchFamily="34" charset="-127"/>
            </a:endParaRPr>
          </a:p>
        </p:txBody>
      </p:sp>
    </p:spTree>
    <p:extLst>
      <p:ext uri="{BB962C8B-B14F-4D97-AF65-F5344CB8AC3E}">
        <p14:creationId xmlns:p14="http://schemas.microsoft.com/office/powerpoint/2010/main" val="270052482"/>
      </p:ext>
    </p:extLst>
  </p:cSld>
  <p:clrMapOvr>
    <a:masterClrMapping/>
  </p:clrMapOvr>
</p:sld>
</file>

<file path=ppt/theme/theme1.xml><?xml version="1.0" encoding="utf-8"?>
<a:theme xmlns:a="http://schemas.openxmlformats.org/drawingml/2006/main" name="powerpoint-template">
  <a:themeElements>
    <a:clrScheme name="powerpoint-template 6">
      <a:dk1>
        <a:srgbClr val="4D4D4D"/>
      </a:dk1>
      <a:lt1>
        <a:srgbClr val="FFFFFF"/>
      </a:lt1>
      <a:dk2>
        <a:srgbClr val="4D4D4D"/>
      </a:dk2>
      <a:lt2>
        <a:srgbClr val="42A5BC"/>
      </a:lt2>
      <a:accent1>
        <a:srgbClr val="0B70D4"/>
      </a:accent1>
      <a:accent2>
        <a:srgbClr val="61D9E4"/>
      </a:accent2>
      <a:accent3>
        <a:srgbClr val="FFFFFF"/>
      </a:accent3>
      <a:accent4>
        <a:srgbClr val="404040"/>
      </a:accent4>
      <a:accent5>
        <a:srgbClr val="AABBE6"/>
      </a:accent5>
      <a:accent6>
        <a:srgbClr val="57C4CF"/>
      </a:accent6>
      <a:hlink>
        <a:srgbClr val="2091E2"/>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65A8B"/>
        </a:lt2>
        <a:accent1>
          <a:srgbClr val="27759B"/>
        </a:accent1>
        <a:accent2>
          <a:srgbClr val="3991B5"/>
        </a:accent2>
        <a:accent3>
          <a:srgbClr val="FFFFFF"/>
        </a:accent3>
        <a:accent4>
          <a:srgbClr val="404040"/>
        </a:accent4>
        <a:accent5>
          <a:srgbClr val="ACBDCB"/>
        </a:accent5>
        <a:accent6>
          <a:srgbClr val="3383A4"/>
        </a:accent6>
        <a:hlink>
          <a:srgbClr val="40A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42A5BC"/>
        </a:lt2>
        <a:accent1>
          <a:srgbClr val="0B70D4"/>
        </a:accent1>
        <a:accent2>
          <a:srgbClr val="61D9E4"/>
        </a:accent2>
        <a:accent3>
          <a:srgbClr val="FFFFFF"/>
        </a:accent3>
        <a:accent4>
          <a:srgbClr val="404040"/>
        </a:accent4>
        <a:accent5>
          <a:srgbClr val="AABBE6"/>
        </a:accent5>
        <a:accent6>
          <a:srgbClr val="57C4CF"/>
        </a:accent6>
        <a:hlink>
          <a:srgbClr val="2091E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292</TotalTime>
  <Words>1086</Words>
  <Application>Microsoft Office PowerPoint</Application>
  <PresentationFormat>Presentación en pantalla (4:3)</PresentationFormat>
  <Paragraphs>113</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Microsoft Sans Serif</vt:lpstr>
      <vt:lpstr>Times New Roman</vt:lpstr>
      <vt:lpstr>Verdana</vt:lpstr>
      <vt:lpstr>powerpoint-template</vt:lpstr>
      <vt:lpstr>OA 17  repaso de Química</vt:lpstr>
      <vt:lpstr>Objetivo de la clase:</vt:lpstr>
      <vt:lpstr>Repaso </vt:lpstr>
      <vt:lpstr> Síntesis Combinación o adición</vt:lpstr>
      <vt:lpstr>Descomposición o análisis</vt:lpstr>
      <vt:lpstr>Sustitución o desplazamiento simple</vt:lpstr>
      <vt:lpstr>Sustitución o Desplazamiento Doble</vt:lpstr>
      <vt:lpstr>Actividad</vt:lpstr>
      <vt:lpstr>Enlace químico y estructura de Lewis</vt:lpstr>
      <vt:lpstr>Enlace químico y estructura de Lewis</vt:lpstr>
      <vt:lpstr>Enlace químico y estructura de Lewis</vt:lpstr>
      <vt:lpstr>Enlace químico y estructura de Lewis</vt:lpstr>
      <vt:lpstr>Tipos de enlace químico</vt:lpstr>
      <vt:lpstr>Tipos de enlace químico</vt:lpstr>
      <vt:lpstr>Tipos de enlace químico</vt:lpstr>
      <vt:lpstr>Tipos de enlace químico</vt:lpstr>
      <vt:lpstr>Ejercicios:</vt:lpstr>
      <vt:lpstr>Ejercicios:</vt:lpstr>
      <vt:lpstr>Ejercicios:</vt:lpstr>
      <vt:lpstr>Cierre de clase  </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Química</dc:title>
  <dc:creator>Eslendy Sanchez</dc:creator>
  <cp:lastModifiedBy>Carmen Barros Ortega</cp:lastModifiedBy>
  <cp:revision>20</cp:revision>
  <dcterms:created xsi:type="dcterms:W3CDTF">2021-03-19T00:34:52Z</dcterms:created>
  <dcterms:modified xsi:type="dcterms:W3CDTF">2021-03-31T12:45:19Z</dcterms:modified>
</cp:coreProperties>
</file>