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99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303276-AAED-4FFD-96C8-DC9D9B716B5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43F5167E-85CA-4BF3-A152-FA11E92BD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52CF6D10-2A3E-4157-98BD-974D3659658D}"/>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5" name="Marcador de pie de página 4">
            <a:extLst>
              <a:ext uri="{FF2B5EF4-FFF2-40B4-BE49-F238E27FC236}">
                <a16:creationId xmlns:a16="http://schemas.microsoft.com/office/drawing/2014/main" id="{CD606ACC-0B2A-4628-9D72-A13FA8EC392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85DA84B-C6E2-4FE2-A0F3-33320ECEA8E4}"/>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415828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964A-6009-403F-9401-2EA44D021BC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E734087-E5F7-4D84-B07E-72213AE0211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F837D84-317F-443C-B0C9-FE38C7321D5C}"/>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5" name="Marcador de pie de página 4">
            <a:extLst>
              <a:ext uri="{FF2B5EF4-FFF2-40B4-BE49-F238E27FC236}">
                <a16:creationId xmlns:a16="http://schemas.microsoft.com/office/drawing/2014/main" id="{082FF0EC-54D7-4B51-BF2D-638C8B5CB0B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2F302D9-AFDD-43A7-8218-B17912CFCE35}"/>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56134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86CF61-FC4F-4919-BB1E-DDD09EC811F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2E659D17-6CD4-4B50-8C99-8442C609108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2141E73-BA26-4B91-AEE2-A76555CB57F5}"/>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5" name="Marcador de pie de página 4">
            <a:extLst>
              <a:ext uri="{FF2B5EF4-FFF2-40B4-BE49-F238E27FC236}">
                <a16:creationId xmlns:a16="http://schemas.microsoft.com/office/drawing/2014/main" id="{EB26FF6F-0008-4A1D-9EB5-F43A52CA551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D5B88DB-9CCD-43B8-A6AC-BC185F459BE3}"/>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256866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B09F2B-46EA-4F91-9C6F-9E1EE4FFDBA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431DDE0-D197-4298-B6C4-1532B09CA43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A27FA98-C575-415B-B8CE-2CD30BA4931E}"/>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5" name="Marcador de pie de página 4">
            <a:extLst>
              <a:ext uri="{FF2B5EF4-FFF2-40B4-BE49-F238E27FC236}">
                <a16:creationId xmlns:a16="http://schemas.microsoft.com/office/drawing/2014/main" id="{FEF7694F-D16A-46E7-8776-0D8C1290422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A779ADA-8A63-49E6-B804-AC7707B9FD11}"/>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5686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D9594-C039-4C99-895C-458BE1F6335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CA1B9BD-D5D2-4923-87AF-28F21DC901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D10FC90-97DE-4C7B-B580-4FC1F3D0E6EF}"/>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5" name="Marcador de pie de página 4">
            <a:extLst>
              <a:ext uri="{FF2B5EF4-FFF2-40B4-BE49-F238E27FC236}">
                <a16:creationId xmlns:a16="http://schemas.microsoft.com/office/drawing/2014/main" id="{5AE1C076-EB80-4BE4-A5D0-75ED916E401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725FE96-3314-4A92-83CD-661F00912802}"/>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186351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A31E68-13A9-4325-B1F0-307A15B4E1C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2AE1651-8E8B-4D35-92FA-CDC55707AF7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23C62D0B-FD24-4271-94D8-9D30636D0D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9AAA2C4-145A-4826-A079-4DFABB3DAC84}"/>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6" name="Marcador de pie de página 5">
            <a:extLst>
              <a:ext uri="{FF2B5EF4-FFF2-40B4-BE49-F238E27FC236}">
                <a16:creationId xmlns:a16="http://schemas.microsoft.com/office/drawing/2014/main" id="{890FA63B-712E-4CDC-8721-9DD81027E53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359E5FB-5680-4CEA-8DA5-F2F30FAC3254}"/>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329997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49FAA5-C6FB-41C3-8C8B-41BE161C962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F30F50D-7FEA-4529-B45D-4F9A44C54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15BF0B2-2933-4E5D-93A0-00C386E532E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ACA22642-181C-4E5A-8AF4-466D52AE99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FB2260D-6B48-433A-97C9-37B6B7BEE7A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847E097F-6898-4813-B24C-991F1C512FCF}"/>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8" name="Marcador de pie de página 7">
            <a:extLst>
              <a:ext uri="{FF2B5EF4-FFF2-40B4-BE49-F238E27FC236}">
                <a16:creationId xmlns:a16="http://schemas.microsoft.com/office/drawing/2014/main" id="{49CFA4DC-B6F1-44A1-9012-F389B4EBC292}"/>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5A9B2588-5A7C-41A3-BCFA-0CE6D38BE8D7}"/>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316341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DC9E68-403D-4FD8-9783-08687284964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A6D44AE-3010-4906-9A27-4230D8079D6C}"/>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4" name="Marcador de pie de página 3">
            <a:extLst>
              <a:ext uri="{FF2B5EF4-FFF2-40B4-BE49-F238E27FC236}">
                <a16:creationId xmlns:a16="http://schemas.microsoft.com/office/drawing/2014/main" id="{A2A480F9-5BFC-4DDF-9E86-27C82117E45B}"/>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3704E063-9ADF-45E4-9DAF-A5DA13392701}"/>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145916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2D38F65-18D7-4C0B-A1DB-935E94974923}"/>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3" name="Marcador de pie de página 2">
            <a:extLst>
              <a:ext uri="{FF2B5EF4-FFF2-40B4-BE49-F238E27FC236}">
                <a16:creationId xmlns:a16="http://schemas.microsoft.com/office/drawing/2014/main" id="{E1731E87-DF3F-450A-88E4-44A7F6AB082C}"/>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6358528F-D43A-4E93-A36E-1F871B7E45C2}"/>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144662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D95840-4165-40BA-8229-573B21811A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FF5E03A-245B-4011-8C42-54E8F33B34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12B23FB1-E5B3-45A6-B863-1610277D8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9C51DF6-6E8D-431D-A59B-5F4E7D7E47C6}"/>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6" name="Marcador de pie de página 5">
            <a:extLst>
              <a:ext uri="{FF2B5EF4-FFF2-40B4-BE49-F238E27FC236}">
                <a16:creationId xmlns:a16="http://schemas.microsoft.com/office/drawing/2014/main" id="{93495B10-2573-40A2-B63E-72A70B9C5FB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AC70D28-239D-4DBB-83B3-F846156788A2}"/>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254367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63F183-42A4-43D8-AC19-4D92ABC89BF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7F41D951-145E-4FAD-B807-B69281242B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241780E2-270A-4F80-8E58-8C4C87532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BC409D-5A44-4FDC-97E0-ACA7AA310EAB}"/>
              </a:ext>
            </a:extLst>
          </p:cNvPr>
          <p:cNvSpPr>
            <a:spLocks noGrp="1"/>
          </p:cNvSpPr>
          <p:nvPr>
            <p:ph type="dt" sz="half" idx="10"/>
          </p:nvPr>
        </p:nvSpPr>
        <p:spPr/>
        <p:txBody>
          <a:bodyPr/>
          <a:lstStyle/>
          <a:p>
            <a:fld id="{2ACB2C26-4574-41A8-8E85-130C8BE7F5E0}" type="datetimeFigureOut">
              <a:rPr lang="es-CL" smtClean="0"/>
              <a:t>19-03-2021</a:t>
            </a:fld>
            <a:endParaRPr lang="es-CL"/>
          </a:p>
        </p:txBody>
      </p:sp>
      <p:sp>
        <p:nvSpPr>
          <p:cNvPr id="6" name="Marcador de pie de página 5">
            <a:extLst>
              <a:ext uri="{FF2B5EF4-FFF2-40B4-BE49-F238E27FC236}">
                <a16:creationId xmlns:a16="http://schemas.microsoft.com/office/drawing/2014/main" id="{BC1E05DE-F9B9-47A7-AC90-B91D11CEBE6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AB6497A-65D4-469D-9A35-F56DAEFFEF07}"/>
              </a:ext>
            </a:extLst>
          </p:cNvPr>
          <p:cNvSpPr>
            <a:spLocks noGrp="1"/>
          </p:cNvSpPr>
          <p:nvPr>
            <p:ph type="sldNum" sz="quarter" idx="12"/>
          </p:nvPr>
        </p:nvSpPr>
        <p:spPr/>
        <p:txBody>
          <a:bodyPr/>
          <a:lstStyle/>
          <a:p>
            <a:fld id="{8974F570-9A80-4A2E-B61E-4031F3E8DFDB}" type="slidenum">
              <a:rPr lang="es-CL" smtClean="0"/>
              <a:t>‹Nº›</a:t>
            </a:fld>
            <a:endParaRPr lang="es-CL"/>
          </a:p>
        </p:txBody>
      </p:sp>
    </p:spTree>
    <p:extLst>
      <p:ext uri="{BB962C8B-B14F-4D97-AF65-F5344CB8AC3E}">
        <p14:creationId xmlns:p14="http://schemas.microsoft.com/office/powerpoint/2010/main" val="323780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D1303BE-860C-428B-A07F-DD459BC14E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797AA39-A7AF-489A-AAC4-E277226FD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13017F9-4B88-42C9-B71B-D8076674A1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B2C26-4574-41A8-8E85-130C8BE7F5E0}" type="datetimeFigureOut">
              <a:rPr lang="es-CL" smtClean="0"/>
              <a:t>19-03-2021</a:t>
            </a:fld>
            <a:endParaRPr lang="es-CL"/>
          </a:p>
        </p:txBody>
      </p:sp>
      <p:sp>
        <p:nvSpPr>
          <p:cNvPr id="5" name="Marcador de pie de página 4">
            <a:extLst>
              <a:ext uri="{FF2B5EF4-FFF2-40B4-BE49-F238E27FC236}">
                <a16:creationId xmlns:a16="http://schemas.microsoft.com/office/drawing/2014/main" id="{C7265193-9BA1-47F6-A37D-95524F3E44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855E6AE4-22A5-4B39-8260-7466581432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4F570-9A80-4A2E-B61E-4031F3E8DFDB}" type="slidenum">
              <a:rPr lang="es-CL" smtClean="0"/>
              <a:t>‹Nº›</a:t>
            </a:fld>
            <a:endParaRPr lang="es-CL"/>
          </a:p>
        </p:txBody>
      </p:sp>
    </p:spTree>
    <p:extLst>
      <p:ext uri="{BB962C8B-B14F-4D97-AF65-F5344CB8AC3E}">
        <p14:creationId xmlns:p14="http://schemas.microsoft.com/office/powerpoint/2010/main" val="1512462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038C071-FF1E-4048-B3D8-6F4B1E7CF3B8}"/>
              </a:ext>
            </a:extLst>
          </p:cNvPr>
          <p:cNvSpPr txBox="1"/>
          <p:nvPr/>
        </p:nvSpPr>
        <p:spPr>
          <a:xfrm>
            <a:off x="6467061" y="4572000"/>
            <a:ext cx="4837043" cy="1200329"/>
          </a:xfrm>
          <a:prstGeom prst="rect">
            <a:avLst/>
          </a:prstGeom>
          <a:noFill/>
        </p:spPr>
        <p:txBody>
          <a:bodyPr wrap="square" rtlCol="0">
            <a:spAutoFit/>
          </a:bodyPr>
          <a:lstStyle/>
          <a:p>
            <a:r>
              <a:rPr lang="es-CL" dirty="0">
                <a:solidFill>
                  <a:schemeClr val="bg1"/>
                </a:solidFill>
              </a:rPr>
              <a:t>TALLER LENGUAJE</a:t>
            </a:r>
          </a:p>
          <a:p>
            <a:r>
              <a:rPr lang="es-CL" dirty="0">
                <a:solidFill>
                  <a:schemeClr val="bg1"/>
                </a:solidFill>
              </a:rPr>
              <a:t>8° básico</a:t>
            </a:r>
          </a:p>
          <a:p>
            <a:r>
              <a:rPr lang="es-CL" dirty="0">
                <a:solidFill>
                  <a:schemeClr val="bg1"/>
                </a:solidFill>
              </a:rPr>
              <a:t>Profesor: Gabriel Zúñiga</a:t>
            </a:r>
          </a:p>
          <a:p>
            <a:r>
              <a:rPr lang="es-CL" dirty="0">
                <a:solidFill>
                  <a:schemeClr val="bg1"/>
                </a:solidFill>
              </a:rPr>
              <a:t>CLASE </a:t>
            </a:r>
            <a:r>
              <a:rPr lang="es-CL" dirty="0" err="1">
                <a:solidFill>
                  <a:schemeClr val="bg1"/>
                </a:solidFill>
              </a:rPr>
              <a:t>N°</a:t>
            </a:r>
            <a:r>
              <a:rPr lang="es-CL" dirty="0">
                <a:solidFill>
                  <a:schemeClr val="bg1"/>
                </a:solidFill>
              </a:rPr>
              <a:t> 1</a:t>
            </a:r>
          </a:p>
        </p:txBody>
      </p:sp>
    </p:spTree>
    <p:extLst>
      <p:ext uri="{BB962C8B-B14F-4D97-AF65-F5344CB8AC3E}">
        <p14:creationId xmlns:p14="http://schemas.microsoft.com/office/powerpoint/2010/main" val="336602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DF9813-4E7B-4614-B544-56A7D44CE7F5}"/>
              </a:ext>
            </a:extLst>
          </p:cNvPr>
          <p:cNvSpPr>
            <a:spLocks noGrp="1"/>
          </p:cNvSpPr>
          <p:nvPr>
            <p:ph type="title"/>
          </p:nvPr>
        </p:nvSpPr>
        <p:spPr>
          <a:xfrm>
            <a:off x="492370" y="3776870"/>
            <a:ext cx="10515600" cy="2367829"/>
          </a:xfrm>
          <a:solidFill>
            <a:srgbClr val="CA995E"/>
          </a:solidFill>
          <a:effectLst>
            <a:softEdge rad="127000"/>
          </a:effectLst>
        </p:spPr>
        <p:txBody>
          <a:bodyPr>
            <a:normAutofit/>
          </a:bodyPr>
          <a:lstStyle/>
          <a:p>
            <a:r>
              <a:rPr lang="es-CL" dirty="0"/>
              <a:t>Objetivo de clase:</a:t>
            </a:r>
            <a:br>
              <a:rPr lang="es-CL" dirty="0"/>
            </a:br>
            <a:br>
              <a:rPr lang="es-CL" dirty="0"/>
            </a:br>
            <a:r>
              <a:rPr lang="es-CL" dirty="0"/>
              <a:t>Trabajar estrategias de comprensión lectora</a:t>
            </a:r>
            <a:br>
              <a:rPr lang="es-CL" sz="3100" dirty="0"/>
            </a:br>
            <a:endParaRPr lang="es-CL" sz="3100" dirty="0"/>
          </a:p>
        </p:txBody>
      </p:sp>
      <p:sp>
        <p:nvSpPr>
          <p:cNvPr id="4" name="CuadroTexto 3">
            <a:extLst>
              <a:ext uri="{FF2B5EF4-FFF2-40B4-BE49-F238E27FC236}">
                <a16:creationId xmlns:a16="http://schemas.microsoft.com/office/drawing/2014/main" id="{5DFF7A2A-709B-4610-8FA8-2AD4DBF44A1B}"/>
              </a:ext>
            </a:extLst>
          </p:cNvPr>
          <p:cNvSpPr txBox="1"/>
          <p:nvPr/>
        </p:nvSpPr>
        <p:spPr>
          <a:xfrm>
            <a:off x="492370" y="379828"/>
            <a:ext cx="11324492" cy="769441"/>
          </a:xfrm>
          <a:prstGeom prst="rect">
            <a:avLst/>
          </a:prstGeom>
          <a:solidFill>
            <a:srgbClr val="CA995E"/>
          </a:solidFill>
          <a:effectLst>
            <a:softEdge rad="127000"/>
          </a:effectLst>
        </p:spPr>
        <p:txBody>
          <a:bodyPr wrap="square" rtlCol="0">
            <a:spAutoFit/>
          </a:bodyPr>
          <a:lstStyle/>
          <a:p>
            <a:r>
              <a:rPr lang="es-CL" sz="4400" dirty="0"/>
              <a:t>Sherlock Holmes: El sabueso de los Baskerville</a:t>
            </a:r>
          </a:p>
        </p:txBody>
      </p:sp>
    </p:spTree>
    <p:extLst>
      <p:ext uri="{BB962C8B-B14F-4D97-AF65-F5344CB8AC3E}">
        <p14:creationId xmlns:p14="http://schemas.microsoft.com/office/powerpoint/2010/main" val="29836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202D99F-E199-4C62-84B3-7C1CB41E23D6}"/>
              </a:ext>
            </a:extLst>
          </p:cNvPr>
          <p:cNvSpPr>
            <a:spLocks noGrp="1"/>
          </p:cNvSpPr>
          <p:nvPr>
            <p:ph idx="1"/>
          </p:nvPr>
        </p:nvSpPr>
        <p:spPr>
          <a:xfrm>
            <a:off x="69166" y="393897"/>
            <a:ext cx="6026834" cy="5852159"/>
          </a:xfrm>
          <a:solidFill>
            <a:srgbClr val="CA995E"/>
          </a:solidFill>
          <a:effectLst>
            <a:softEdge rad="63500"/>
          </a:effectLst>
        </p:spPr>
        <p:txBody>
          <a:bodyPr>
            <a:normAutofit fontScale="70000" lnSpcReduction="20000"/>
          </a:bodyPr>
          <a:lstStyle/>
          <a:p>
            <a:pPr indent="0" algn="just">
              <a:spcAft>
                <a:spcPts val="800"/>
              </a:spcAft>
              <a:buNone/>
            </a:pPr>
            <a:r>
              <a:rPr lang="es-CL" b="0" i="0" dirty="0">
                <a:solidFill>
                  <a:srgbClr val="000000"/>
                </a:solidFill>
                <a:effectLst/>
              </a:rPr>
              <a:t>- ¿Por qué dice eso?</a:t>
            </a:r>
          </a:p>
          <a:p>
            <a:pPr indent="0" algn="just">
              <a:spcAft>
                <a:spcPts val="800"/>
              </a:spcAft>
              <a:buNone/>
            </a:pPr>
            <a:r>
              <a:rPr lang="es-CL" b="0" i="0" dirty="0">
                <a:solidFill>
                  <a:srgbClr val="000000"/>
                </a:solidFill>
                <a:effectLst/>
              </a:rPr>
              <a:t>-Porque este bastón, pese a su excelente calidad, está tan baqueteado que difícilmente imagino a un médico de ciudad llevándolo. El grueso regatón de hierro está muy gastado, por lo que es evidente que su propietario ha caminado mucho con él.</a:t>
            </a:r>
          </a:p>
          <a:p>
            <a:pPr indent="0" algn="just">
              <a:spcAft>
                <a:spcPts val="800"/>
              </a:spcAft>
              <a:buNone/>
            </a:pPr>
            <a:r>
              <a:rPr lang="es-CL" b="0" i="0" dirty="0">
                <a:solidFill>
                  <a:srgbClr val="000000"/>
                </a:solidFill>
                <a:effectLst/>
              </a:rPr>
              <a:t>-¡Un razonamiento perfecto! -dijo Holmes.</a:t>
            </a:r>
          </a:p>
          <a:p>
            <a:pPr indent="0" algn="just">
              <a:spcAft>
                <a:spcPts val="800"/>
              </a:spcAft>
              <a:buNone/>
            </a:pPr>
            <a:r>
              <a:rPr lang="es-CL" b="0" i="0" dirty="0">
                <a:solidFill>
                  <a:srgbClr val="000000"/>
                </a:solidFill>
                <a:effectLst/>
              </a:rPr>
              <a:t>-Y además no hay que olvidarse de los «amigos de CCH». Imagino que se trata de una asociación local de cazadores', a cuyos miembros es posible que haya atendido profesionalmente y que le han ofrecido en recompensa este pequeño obsequio.</a:t>
            </a:r>
          </a:p>
          <a:p>
            <a:pPr indent="0" algn="just">
              <a:spcAft>
                <a:spcPts val="800"/>
              </a:spcAft>
              <a:buNone/>
            </a:pPr>
            <a:r>
              <a:rPr lang="es-CL" b="0" i="0" dirty="0">
                <a:solidFill>
                  <a:srgbClr val="000000"/>
                </a:solidFill>
                <a:effectLst/>
              </a:rPr>
              <a:t>-A decir verdad se ha superado usted a sí mismo -dijo Holmes, apartando la silla de la mesa del desayuno y encendiendo un cigarrillo-. Me veo obligado a confesar que, de ordinario, en los relatos con los que ha tenido usted a bien recoger mis modestos éxitos, siempre ha subestimado su habilidad personal. Cabe que usted mismo no sea luminoso, pero sin duda es un buen conductor de la luz. Hay personas que sin ser genios(…) </a:t>
            </a:r>
          </a:p>
          <a:p>
            <a:pPr marL="0" indent="0">
              <a:buNone/>
            </a:pPr>
            <a:endParaRPr lang="es-CL" dirty="0"/>
          </a:p>
        </p:txBody>
      </p:sp>
      <p:sp>
        <p:nvSpPr>
          <p:cNvPr id="4" name="CuadroTexto 3">
            <a:extLst>
              <a:ext uri="{FF2B5EF4-FFF2-40B4-BE49-F238E27FC236}">
                <a16:creationId xmlns:a16="http://schemas.microsoft.com/office/drawing/2014/main" id="{4E669C93-04BB-4BC1-A13C-35D80A805E98}"/>
              </a:ext>
            </a:extLst>
          </p:cNvPr>
          <p:cNvSpPr txBox="1"/>
          <p:nvPr/>
        </p:nvSpPr>
        <p:spPr>
          <a:xfrm>
            <a:off x="6358597" y="56272"/>
            <a:ext cx="5473505" cy="6453049"/>
          </a:xfrm>
          <a:prstGeom prst="rect">
            <a:avLst/>
          </a:prstGeom>
          <a:solidFill>
            <a:srgbClr val="CA995E"/>
          </a:solidFill>
          <a:effectLst>
            <a:softEdge rad="63500"/>
          </a:effectLst>
        </p:spPr>
        <p:txBody>
          <a:bodyPr wrap="square" rtlCol="0">
            <a:spAutoFit/>
          </a:bodyPr>
          <a:lstStyle/>
          <a:p>
            <a:pPr indent="270510" algn="just">
              <a:spcAft>
                <a:spcPts val="800"/>
              </a:spcAft>
            </a:pPr>
            <a:r>
              <a:rPr lang="es-CL" sz="2000" b="0" i="0" dirty="0">
                <a:solidFill>
                  <a:srgbClr val="000000"/>
                </a:solidFill>
                <a:effectLst/>
              </a:rPr>
              <a:t>(…)poseen un notable poder de estímulo. He de reconocer, mi querido amigo, que estoy muy en deuda con usted.</a:t>
            </a:r>
          </a:p>
          <a:p>
            <a:pPr indent="270510" algn="just">
              <a:spcAft>
                <a:spcPts val="800"/>
              </a:spcAft>
            </a:pPr>
            <a:r>
              <a:rPr lang="es-CL" sz="2000" b="0" i="0" dirty="0">
                <a:solidFill>
                  <a:srgbClr val="000000"/>
                </a:solidFill>
                <a:effectLst/>
              </a:rPr>
              <a:t>Hasta entonces Holmes no se había mostrado nunca tan elogioso, y debo reconocer que sus palabras me produjeron una satisfacción muy intensa, porque la indiferencia con que recibía mi admiración y mis intentos de dar publicidad a sus métodos me había herido en muchas ocasiones. También me enorgullecía pensar que había llegado a dominar su sistema lo bastante como para aplicarlo de una forma capaz de merecer su aprobación. Acto seguido Holmes se apoderó del bastón y lo examinó durante unos minutos. Luego, como si algo hubiera despertado especialmente su interés, dejó el cigarrillo y se trasladó con el bastón junto a la ventana, para examinarlo de nuevo con una lente convexa.</a:t>
            </a:r>
          </a:p>
          <a:p>
            <a:pPr indent="270510" algn="just">
              <a:spcAft>
                <a:spcPts val="800"/>
              </a:spcAft>
            </a:pPr>
            <a:r>
              <a:rPr lang="es-CL" sz="2000" b="0" i="0" dirty="0">
                <a:solidFill>
                  <a:srgbClr val="000000"/>
                </a:solidFill>
                <a:effectLst/>
              </a:rPr>
              <a:t>-Interesante, aunque elemental -dijo, mientras regresaba a su sitio preferido en el sofá-..</a:t>
            </a:r>
          </a:p>
        </p:txBody>
      </p:sp>
      <p:sp>
        <p:nvSpPr>
          <p:cNvPr id="5" name="CuadroTexto 4">
            <a:extLst>
              <a:ext uri="{FF2B5EF4-FFF2-40B4-BE49-F238E27FC236}">
                <a16:creationId xmlns:a16="http://schemas.microsoft.com/office/drawing/2014/main" id="{1E248312-8650-46E5-B13B-7F001CF1B9F6}"/>
              </a:ext>
            </a:extLst>
          </p:cNvPr>
          <p:cNvSpPr txBox="1"/>
          <p:nvPr/>
        </p:nvSpPr>
        <p:spPr>
          <a:xfrm>
            <a:off x="3460652" y="56272"/>
            <a:ext cx="2635348" cy="646331"/>
          </a:xfrm>
          <a:prstGeom prst="rect">
            <a:avLst/>
          </a:prstGeom>
          <a:solidFill>
            <a:schemeClr val="bg1"/>
          </a:solidFill>
          <a:ln>
            <a:solidFill>
              <a:srgbClr val="FF0000"/>
            </a:solidFill>
          </a:ln>
        </p:spPr>
        <p:txBody>
          <a:bodyPr wrap="square" rtlCol="0">
            <a:spAutoFit/>
          </a:bodyPr>
          <a:lstStyle/>
          <a:p>
            <a:pPr algn="ctr"/>
            <a:r>
              <a:rPr lang="es-CL" dirty="0"/>
              <a:t>¿Cuál es un razonamiento perfecto?</a:t>
            </a:r>
          </a:p>
        </p:txBody>
      </p:sp>
      <p:sp>
        <p:nvSpPr>
          <p:cNvPr id="6" name="CuadroTexto 5">
            <a:extLst>
              <a:ext uri="{FF2B5EF4-FFF2-40B4-BE49-F238E27FC236}">
                <a16:creationId xmlns:a16="http://schemas.microsoft.com/office/drawing/2014/main" id="{B03C222C-20DF-478A-99BE-5C0DE6F85549}"/>
              </a:ext>
            </a:extLst>
          </p:cNvPr>
          <p:cNvSpPr txBox="1"/>
          <p:nvPr/>
        </p:nvSpPr>
        <p:spPr>
          <a:xfrm>
            <a:off x="4569554" y="3429000"/>
            <a:ext cx="1789043" cy="369332"/>
          </a:xfrm>
          <a:prstGeom prst="rect">
            <a:avLst/>
          </a:prstGeom>
          <a:solidFill>
            <a:schemeClr val="bg1"/>
          </a:solidFill>
          <a:ln>
            <a:solidFill>
              <a:srgbClr val="FF0000"/>
            </a:solidFill>
          </a:ln>
        </p:spPr>
        <p:txBody>
          <a:bodyPr wrap="square" rtlCol="0">
            <a:spAutoFit/>
          </a:bodyPr>
          <a:lstStyle/>
          <a:p>
            <a:pPr algn="ctr"/>
            <a:r>
              <a:rPr lang="es-CL" dirty="0"/>
              <a:t>¿Qué es la CCH?</a:t>
            </a:r>
          </a:p>
        </p:txBody>
      </p:sp>
      <p:sp>
        <p:nvSpPr>
          <p:cNvPr id="7" name="CuadroTexto 6">
            <a:extLst>
              <a:ext uri="{FF2B5EF4-FFF2-40B4-BE49-F238E27FC236}">
                <a16:creationId xmlns:a16="http://schemas.microsoft.com/office/drawing/2014/main" id="{9EBF5D94-87FA-4139-A042-DDFB5259F9D5}"/>
              </a:ext>
            </a:extLst>
          </p:cNvPr>
          <p:cNvSpPr txBox="1"/>
          <p:nvPr/>
        </p:nvSpPr>
        <p:spPr>
          <a:xfrm>
            <a:off x="8600661" y="5446643"/>
            <a:ext cx="3494038" cy="369332"/>
          </a:xfrm>
          <a:prstGeom prst="rect">
            <a:avLst/>
          </a:prstGeom>
          <a:solidFill>
            <a:schemeClr val="bg1"/>
          </a:solidFill>
          <a:ln>
            <a:solidFill>
              <a:srgbClr val="FF0000"/>
            </a:solidFill>
          </a:ln>
        </p:spPr>
        <p:txBody>
          <a:bodyPr wrap="square" rtlCol="0">
            <a:spAutoFit/>
          </a:bodyPr>
          <a:lstStyle/>
          <a:p>
            <a:pPr algn="ctr"/>
            <a:r>
              <a:rPr lang="es-CL" dirty="0"/>
              <a:t>¿Cómo era Sherlock con Watson?</a:t>
            </a:r>
          </a:p>
        </p:txBody>
      </p:sp>
      <p:sp>
        <p:nvSpPr>
          <p:cNvPr id="8" name="CuadroTexto 7">
            <a:extLst>
              <a:ext uri="{FF2B5EF4-FFF2-40B4-BE49-F238E27FC236}">
                <a16:creationId xmlns:a16="http://schemas.microsoft.com/office/drawing/2014/main" id="{894EAED8-F5FF-44F0-BD62-5E512C8B00AB}"/>
              </a:ext>
            </a:extLst>
          </p:cNvPr>
          <p:cNvSpPr txBox="1"/>
          <p:nvPr/>
        </p:nvSpPr>
        <p:spPr>
          <a:xfrm>
            <a:off x="2637183" y="5910470"/>
            <a:ext cx="3196221" cy="646331"/>
          </a:xfrm>
          <a:prstGeom prst="rect">
            <a:avLst/>
          </a:prstGeom>
          <a:solidFill>
            <a:schemeClr val="bg1"/>
          </a:solidFill>
          <a:ln>
            <a:solidFill>
              <a:srgbClr val="FF0000"/>
            </a:solidFill>
          </a:ln>
        </p:spPr>
        <p:txBody>
          <a:bodyPr wrap="square" rtlCol="0">
            <a:spAutoFit/>
          </a:bodyPr>
          <a:lstStyle/>
          <a:p>
            <a:pPr algn="ctr"/>
            <a:r>
              <a:rPr lang="es-CL" dirty="0"/>
              <a:t>¿Quién está en deuda con quién?</a:t>
            </a:r>
          </a:p>
        </p:txBody>
      </p:sp>
    </p:spTree>
    <p:extLst>
      <p:ext uri="{BB962C8B-B14F-4D97-AF65-F5344CB8AC3E}">
        <p14:creationId xmlns:p14="http://schemas.microsoft.com/office/powerpoint/2010/main" val="143620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3E5F71-B5AD-4734-9E45-5CE1B625AE4F}"/>
              </a:ext>
            </a:extLst>
          </p:cNvPr>
          <p:cNvSpPr>
            <a:spLocks noGrp="1"/>
          </p:cNvSpPr>
          <p:nvPr>
            <p:ph idx="1"/>
          </p:nvPr>
        </p:nvSpPr>
        <p:spPr>
          <a:xfrm>
            <a:off x="106680" y="112542"/>
            <a:ext cx="6800557" cy="6386732"/>
          </a:xfrm>
          <a:solidFill>
            <a:srgbClr val="CA995E"/>
          </a:solidFill>
          <a:effectLst>
            <a:softEdge rad="63500"/>
          </a:effectLst>
        </p:spPr>
        <p:txBody>
          <a:bodyPr>
            <a:normAutofit fontScale="77500" lnSpcReduction="20000"/>
          </a:bodyPr>
          <a:lstStyle/>
          <a:p>
            <a:pPr indent="0" algn="just">
              <a:spcAft>
                <a:spcPts val="800"/>
              </a:spcAft>
              <a:buNone/>
            </a:pPr>
            <a:r>
              <a:rPr lang="es-CL" sz="2600" b="0" i="0" dirty="0">
                <a:solidFill>
                  <a:srgbClr val="000000"/>
                </a:solidFill>
                <a:effectLst/>
              </a:rPr>
              <a:t>-¿Por qué no me llamó usted, doctor Mortimer? Ha cometido un pecado de omisión.</a:t>
            </a:r>
          </a:p>
          <a:p>
            <a:pPr indent="0" algn="just">
              <a:spcAft>
                <a:spcPts val="800"/>
              </a:spcAft>
              <a:buNone/>
            </a:pPr>
            <a:r>
              <a:rPr lang="es-CL" sz="2600" b="0" i="0" dirty="0">
                <a:solidFill>
                  <a:srgbClr val="000000"/>
                </a:solidFill>
                <a:effectLst/>
              </a:rPr>
              <a:t>-No me era posible llamarlo, señor Holmes, sin revelar al mundo los hechos que acabo de contarle, y ya he dado mis razones para desear no hacerlo. Además...</a:t>
            </a:r>
          </a:p>
          <a:p>
            <a:pPr indent="0" algn="just">
              <a:spcAft>
                <a:spcPts val="800"/>
              </a:spcAft>
              <a:buNone/>
            </a:pPr>
            <a:r>
              <a:rPr lang="es-CL" sz="2600" b="0" i="0" dirty="0">
                <a:solidFill>
                  <a:srgbClr val="000000"/>
                </a:solidFill>
                <a:effectLst/>
              </a:rPr>
              <a:t>-¿Por qué vacila usted?</a:t>
            </a:r>
          </a:p>
          <a:p>
            <a:pPr indent="0" algn="just">
              <a:spcAft>
                <a:spcPts val="800"/>
              </a:spcAft>
              <a:buNone/>
            </a:pPr>
            <a:r>
              <a:rPr lang="es-CL" sz="2600" b="0" i="0" dirty="0">
                <a:solidFill>
                  <a:srgbClr val="000000"/>
                </a:solidFill>
                <a:effectLst/>
              </a:rPr>
              <a:t>-Existe una esfera que escapa hasta al más agudo y experimentado de los detectives. </a:t>
            </a:r>
          </a:p>
          <a:p>
            <a:pPr indent="0" algn="just">
              <a:spcAft>
                <a:spcPts val="800"/>
              </a:spcAft>
              <a:buNone/>
            </a:pPr>
            <a:r>
              <a:rPr lang="es-CL" sz="2600" b="0" i="0" dirty="0">
                <a:solidFill>
                  <a:srgbClr val="000000"/>
                </a:solidFill>
                <a:effectLst/>
              </a:rPr>
              <a:t>-¿Quiere usted decir que se trata de algo sobrenatural?</a:t>
            </a:r>
          </a:p>
          <a:p>
            <a:pPr indent="0" algn="just">
              <a:spcAft>
                <a:spcPts val="800"/>
              </a:spcAft>
              <a:buNone/>
            </a:pPr>
            <a:r>
              <a:rPr lang="es-CL" sz="2600" b="0" i="0" dirty="0">
                <a:solidFill>
                  <a:srgbClr val="000000"/>
                </a:solidFill>
                <a:effectLst/>
              </a:rPr>
              <a:t>-No lo he afirmado.</a:t>
            </a:r>
          </a:p>
          <a:p>
            <a:pPr indent="0" algn="just">
              <a:spcAft>
                <a:spcPts val="800"/>
              </a:spcAft>
              <a:buNone/>
            </a:pPr>
            <a:r>
              <a:rPr lang="es-CL" sz="2600" b="0" i="0" dirty="0">
                <a:solidFill>
                  <a:srgbClr val="000000"/>
                </a:solidFill>
                <a:effectLst/>
              </a:rPr>
              <a:t>-No, pero es evidente que lo piensa.</a:t>
            </a:r>
          </a:p>
          <a:p>
            <a:pPr indent="0" algn="just">
              <a:spcAft>
                <a:spcPts val="800"/>
              </a:spcAft>
              <a:buNone/>
            </a:pPr>
            <a:r>
              <a:rPr lang="es-CL" sz="2600" b="0" i="0" dirty="0">
                <a:solidFill>
                  <a:srgbClr val="000000"/>
                </a:solidFill>
                <a:effectLst/>
              </a:rPr>
              <a:t>-Desde que sucedió la tragedia, señor Holmes, han llegado a conocimiento mío varios incidentes difíciles de reconciliar con el orden natural.</a:t>
            </a:r>
          </a:p>
          <a:p>
            <a:pPr indent="0" algn="just">
              <a:spcAft>
                <a:spcPts val="800"/>
              </a:spcAft>
              <a:buNone/>
            </a:pPr>
            <a:r>
              <a:rPr lang="es-CL" sz="2600" b="0" i="0" dirty="0">
                <a:solidFill>
                  <a:srgbClr val="000000"/>
                </a:solidFill>
                <a:effectLst/>
              </a:rPr>
              <a:t>-¿Por ejemplo?</a:t>
            </a:r>
          </a:p>
          <a:p>
            <a:pPr indent="0" algn="just">
              <a:spcAft>
                <a:spcPts val="800"/>
              </a:spcAft>
              <a:buNone/>
            </a:pPr>
            <a:r>
              <a:rPr lang="es-CL" sz="2600" b="0" i="0" dirty="0">
                <a:solidFill>
                  <a:srgbClr val="000000"/>
                </a:solidFill>
                <a:effectLst/>
              </a:rPr>
              <a:t>-He descubierto que antes del terrible suceso varias personas vieron en el páramo a una criatura que coincide con el demonio de Baskerville, y no es posible que se (…)</a:t>
            </a:r>
          </a:p>
          <a:p>
            <a:endParaRPr lang="es-CL" dirty="0"/>
          </a:p>
        </p:txBody>
      </p:sp>
      <p:sp>
        <p:nvSpPr>
          <p:cNvPr id="4" name="CuadroTexto 3">
            <a:extLst>
              <a:ext uri="{FF2B5EF4-FFF2-40B4-BE49-F238E27FC236}">
                <a16:creationId xmlns:a16="http://schemas.microsoft.com/office/drawing/2014/main" id="{8B7BE471-2FCE-46CA-9A1B-B139B06841B6}"/>
              </a:ext>
            </a:extLst>
          </p:cNvPr>
          <p:cNvSpPr txBox="1"/>
          <p:nvPr/>
        </p:nvSpPr>
        <p:spPr>
          <a:xfrm>
            <a:off x="7013917" y="0"/>
            <a:ext cx="5178083" cy="6863417"/>
          </a:xfrm>
          <a:prstGeom prst="rect">
            <a:avLst/>
          </a:prstGeom>
          <a:solidFill>
            <a:srgbClr val="CA995E"/>
          </a:solidFill>
          <a:effectLst>
            <a:softEdge rad="63500"/>
          </a:effectLst>
        </p:spPr>
        <p:txBody>
          <a:bodyPr wrap="square" rtlCol="0">
            <a:spAutoFit/>
          </a:bodyPr>
          <a:lstStyle/>
          <a:p>
            <a:pPr indent="270510" algn="just">
              <a:spcAft>
                <a:spcPts val="800"/>
              </a:spcAft>
            </a:pPr>
            <a:r>
              <a:rPr lang="es-CL" sz="2000" dirty="0">
                <a:solidFill>
                  <a:srgbClr val="000000"/>
                </a:solidFill>
              </a:rPr>
              <a:t>(…) </a:t>
            </a:r>
            <a:r>
              <a:rPr lang="es-CL" sz="2000" b="0" i="0" dirty="0">
                <a:solidFill>
                  <a:srgbClr val="000000"/>
                </a:solidFill>
                <a:effectLst/>
              </a:rPr>
              <a:t>trate de ningún animal conocido por la ciencia. Todos describen a una enorme criatura, luminosa, horrible y espectral. He interrogado a esas personas, un campesino con gran sentido práctico, un herrero y un agricultor del páramo, y los tres cuentan la misma historia de una espantosa aparición, que se corresponde exactamente con el sabueso infernal de la leyenda. Le aseguro que se ha instaurado el reinado del terror en el distrito y que apenas hay nadie que cruce el páramo de noche.</a:t>
            </a:r>
          </a:p>
          <a:p>
            <a:pPr indent="270510" algn="just">
              <a:spcAft>
                <a:spcPts val="800"/>
              </a:spcAft>
            </a:pPr>
            <a:r>
              <a:rPr lang="es-CL" sz="2000" b="0" i="0" dirty="0">
                <a:solidFill>
                  <a:srgbClr val="000000"/>
                </a:solidFill>
                <a:effectLst/>
              </a:rPr>
              <a:t>-Y usted, un profesional de la ciencia, ¿cree que se trata de algo sobrenatural? -Ya no sé qué creer.</a:t>
            </a:r>
          </a:p>
          <a:p>
            <a:pPr indent="270510" algn="just">
              <a:spcAft>
                <a:spcPts val="800"/>
              </a:spcAft>
            </a:pPr>
            <a:r>
              <a:rPr lang="es-CL" sz="2000" b="0" i="0" dirty="0">
                <a:solidFill>
                  <a:srgbClr val="000000"/>
                </a:solidFill>
                <a:effectLst/>
              </a:rPr>
              <a:t>Holmes se encogió de hombros.</a:t>
            </a:r>
          </a:p>
          <a:p>
            <a:pPr indent="270510" algn="just">
              <a:spcAft>
                <a:spcPts val="800"/>
              </a:spcAft>
            </a:pPr>
            <a:r>
              <a:rPr lang="es-CL" sz="2000" b="0" i="0" dirty="0">
                <a:solidFill>
                  <a:srgbClr val="000000"/>
                </a:solidFill>
                <a:effectLst/>
              </a:rPr>
              <a:t>-Hasta ahora he limitado mis investigaciones a este mundo -dijo-. Combato el mal dentro de mis modestas posibilidades, pero enfrentarse con el Padre del Mal en persona quizá sea una tarea demasiado ambiciosa. Usted admite, sin embargo, que las huellas son corpóreas.</a:t>
            </a:r>
          </a:p>
        </p:txBody>
      </p:sp>
      <p:sp>
        <p:nvSpPr>
          <p:cNvPr id="6" name="CuadroTexto 5">
            <a:extLst>
              <a:ext uri="{FF2B5EF4-FFF2-40B4-BE49-F238E27FC236}">
                <a16:creationId xmlns:a16="http://schemas.microsoft.com/office/drawing/2014/main" id="{3EA7A067-F9E4-462A-8301-09927348F2CD}"/>
              </a:ext>
            </a:extLst>
          </p:cNvPr>
          <p:cNvSpPr txBox="1"/>
          <p:nvPr/>
        </p:nvSpPr>
        <p:spPr>
          <a:xfrm>
            <a:off x="3996982" y="1434906"/>
            <a:ext cx="2963595" cy="646331"/>
          </a:xfrm>
          <a:prstGeom prst="rect">
            <a:avLst/>
          </a:prstGeom>
          <a:solidFill>
            <a:schemeClr val="bg1"/>
          </a:solidFill>
          <a:ln>
            <a:solidFill>
              <a:srgbClr val="FF0000"/>
            </a:solidFill>
          </a:ln>
        </p:spPr>
        <p:txBody>
          <a:bodyPr wrap="square" rtlCol="0">
            <a:spAutoFit/>
          </a:bodyPr>
          <a:lstStyle/>
          <a:p>
            <a:pPr algn="ctr"/>
            <a:r>
              <a:rPr lang="es-CL" dirty="0"/>
              <a:t>¿Quién cometió un pecado de omisión y quien se lo dijo?</a:t>
            </a:r>
          </a:p>
        </p:txBody>
      </p:sp>
      <p:sp>
        <p:nvSpPr>
          <p:cNvPr id="7" name="CuadroTexto 6">
            <a:extLst>
              <a:ext uri="{FF2B5EF4-FFF2-40B4-BE49-F238E27FC236}">
                <a16:creationId xmlns:a16="http://schemas.microsoft.com/office/drawing/2014/main" id="{B138D0B5-9177-4710-9B1E-AF1341E81B9C}"/>
              </a:ext>
            </a:extLst>
          </p:cNvPr>
          <p:cNvSpPr txBox="1"/>
          <p:nvPr/>
        </p:nvSpPr>
        <p:spPr>
          <a:xfrm>
            <a:off x="4185430" y="3105834"/>
            <a:ext cx="2586698" cy="646331"/>
          </a:xfrm>
          <a:prstGeom prst="rect">
            <a:avLst/>
          </a:prstGeom>
          <a:solidFill>
            <a:schemeClr val="bg1"/>
          </a:solidFill>
          <a:ln>
            <a:solidFill>
              <a:srgbClr val="FF0000"/>
            </a:solidFill>
          </a:ln>
        </p:spPr>
        <p:txBody>
          <a:bodyPr wrap="square" rtlCol="0">
            <a:spAutoFit/>
          </a:bodyPr>
          <a:lstStyle/>
          <a:p>
            <a:pPr algn="ctr"/>
            <a:r>
              <a:rPr lang="es-CL" dirty="0"/>
              <a:t>¿Quién vaciló? ¿Cómo se sabe?</a:t>
            </a:r>
          </a:p>
        </p:txBody>
      </p:sp>
      <p:sp>
        <p:nvSpPr>
          <p:cNvPr id="8" name="CuadroTexto 7">
            <a:extLst>
              <a:ext uri="{FF2B5EF4-FFF2-40B4-BE49-F238E27FC236}">
                <a16:creationId xmlns:a16="http://schemas.microsoft.com/office/drawing/2014/main" id="{78706505-CB9A-44C4-B5C8-279757F6DC9D}"/>
              </a:ext>
            </a:extLst>
          </p:cNvPr>
          <p:cNvSpPr txBox="1"/>
          <p:nvPr/>
        </p:nvSpPr>
        <p:spPr>
          <a:xfrm>
            <a:off x="2458916" y="4579816"/>
            <a:ext cx="2855741" cy="646331"/>
          </a:xfrm>
          <a:prstGeom prst="rect">
            <a:avLst/>
          </a:prstGeom>
          <a:solidFill>
            <a:schemeClr val="bg1"/>
          </a:solidFill>
          <a:ln>
            <a:solidFill>
              <a:srgbClr val="FF0000"/>
            </a:solidFill>
          </a:ln>
        </p:spPr>
        <p:txBody>
          <a:bodyPr wrap="square" rtlCol="0">
            <a:spAutoFit/>
          </a:bodyPr>
          <a:lstStyle/>
          <a:p>
            <a:pPr algn="ctr"/>
            <a:r>
              <a:rPr lang="es-CL" dirty="0"/>
              <a:t>¿A qué se refiere con “profesional de la ciencia”?</a:t>
            </a:r>
          </a:p>
        </p:txBody>
      </p:sp>
      <p:sp>
        <p:nvSpPr>
          <p:cNvPr id="9" name="CuadroTexto 8">
            <a:extLst>
              <a:ext uri="{FF2B5EF4-FFF2-40B4-BE49-F238E27FC236}">
                <a16:creationId xmlns:a16="http://schemas.microsoft.com/office/drawing/2014/main" id="{0ECCEA9F-9095-4330-BE31-A712D637FD8F}"/>
              </a:ext>
            </a:extLst>
          </p:cNvPr>
          <p:cNvSpPr txBox="1"/>
          <p:nvPr/>
        </p:nvSpPr>
        <p:spPr>
          <a:xfrm>
            <a:off x="5062904" y="6075682"/>
            <a:ext cx="1871003" cy="646331"/>
          </a:xfrm>
          <a:prstGeom prst="rect">
            <a:avLst/>
          </a:prstGeom>
          <a:solidFill>
            <a:schemeClr val="bg1"/>
          </a:solidFill>
          <a:ln>
            <a:solidFill>
              <a:srgbClr val="FF0000"/>
            </a:solidFill>
          </a:ln>
        </p:spPr>
        <p:txBody>
          <a:bodyPr wrap="square" rtlCol="0">
            <a:spAutoFit/>
          </a:bodyPr>
          <a:lstStyle/>
          <a:p>
            <a:pPr algn="ctr"/>
            <a:r>
              <a:rPr lang="es-CL" dirty="0"/>
              <a:t>¿Qué puede ser el Padre del Mal?</a:t>
            </a:r>
          </a:p>
        </p:txBody>
      </p:sp>
    </p:spTree>
    <p:extLst>
      <p:ext uri="{BB962C8B-B14F-4D97-AF65-F5344CB8AC3E}">
        <p14:creationId xmlns:p14="http://schemas.microsoft.com/office/powerpoint/2010/main" val="406932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DD144C-F0A6-4016-B5BA-AF4E7FA2D64B}"/>
              </a:ext>
            </a:extLst>
          </p:cNvPr>
          <p:cNvSpPr>
            <a:spLocks noGrp="1"/>
          </p:cNvSpPr>
          <p:nvPr>
            <p:ph idx="1"/>
          </p:nvPr>
        </p:nvSpPr>
        <p:spPr>
          <a:xfrm>
            <a:off x="1" y="126609"/>
            <a:ext cx="7863840" cy="6625883"/>
          </a:xfrm>
          <a:solidFill>
            <a:srgbClr val="CA995E"/>
          </a:solidFill>
          <a:effectLst>
            <a:softEdge rad="63500"/>
          </a:effectLst>
        </p:spPr>
        <p:txBody>
          <a:bodyPr>
            <a:normAutofit fontScale="85000" lnSpcReduction="20000"/>
          </a:bodyPr>
          <a:lstStyle/>
          <a:p>
            <a:pPr indent="0" algn="just">
              <a:spcAft>
                <a:spcPts val="800"/>
              </a:spcAft>
              <a:buNone/>
            </a:pPr>
            <a:r>
              <a:rPr lang="es-CL" b="0" i="0" dirty="0">
                <a:solidFill>
                  <a:srgbClr val="000000"/>
                </a:solidFill>
                <a:effectLst/>
              </a:rPr>
              <a:t>-Espero -dijo el doctor- que no considere usted sospechosas a todas las personas que han recibido un legado de Sir Charles, porque también a mí me dejó mil libras.</a:t>
            </a:r>
          </a:p>
          <a:p>
            <a:pPr indent="0" algn="just">
              <a:spcAft>
                <a:spcPts val="800"/>
              </a:spcAft>
              <a:buNone/>
            </a:pPr>
            <a:r>
              <a:rPr lang="es-CL" b="0" i="0" dirty="0">
                <a:solidFill>
                  <a:srgbClr val="000000"/>
                </a:solidFill>
                <a:effectLst/>
              </a:rPr>
              <a:t>-¡Vaya! ¿Y alguien más?</a:t>
            </a:r>
          </a:p>
          <a:p>
            <a:pPr indent="0" algn="just">
              <a:spcAft>
                <a:spcPts val="800"/>
              </a:spcAft>
              <a:buNone/>
            </a:pPr>
            <a:r>
              <a:rPr lang="es-CL" b="0" i="0" dirty="0">
                <a:solidFill>
                  <a:srgbClr val="000000"/>
                </a:solidFill>
                <a:effectLst/>
              </a:rPr>
              <a:t>-Hubo muchas sumas insignificantes para otras personas y también se atendió a un gran número de obras de caridad. Todo lo demás queda para Sir Henry.</a:t>
            </a:r>
          </a:p>
          <a:p>
            <a:pPr indent="0" algn="just">
              <a:spcAft>
                <a:spcPts val="800"/>
              </a:spcAft>
              <a:buNone/>
            </a:pPr>
            <a:r>
              <a:rPr lang="es-CL" b="0" i="0" dirty="0">
                <a:solidFill>
                  <a:srgbClr val="000000"/>
                </a:solidFill>
                <a:effectLst/>
              </a:rPr>
              <a:t>-¿Y a cuánto ascendía lo demás? -Setecientas cuarenta mil libras. Holmes alzó las cejas sorprendido. -Ignoraba que se tratase de una suma tan enorme -dijo. -Se daba por sentado que Sir Charles era rico, pero sólo hemos sabido hasta qué punto al inventariar sus valores. La herencia ascendía en total a casi un millón. -¡Cielo santo! Por esa apuesta se puede intentar una jugada desesperada. Y una pregunta más, doctor Mortimer. Si le sucediera algo a nuestro joven amigo aquí presente (perdóneme esta hipótesis tan desagradable), ¿quién heredaría la fortuna de Sir Charles?</a:t>
            </a:r>
          </a:p>
          <a:p>
            <a:pPr indent="0" algn="just">
              <a:spcAft>
                <a:spcPts val="800"/>
              </a:spcAft>
              <a:buNone/>
            </a:pPr>
            <a:r>
              <a:rPr lang="es-CL" b="0" i="0" dirty="0">
                <a:solidFill>
                  <a:srgbClr val="000000"/>
                </a:solidFill>
                <a:effectLst/>
              </a:rPr>
              <a:t>-Dado que Rodger Baskerville, el hermano pequeño, murió soltero, la herencia pasaría a los Desmond, que son primos lejanos. James Desmond es un clérigo de avanzada edad que vive en </a:t>
            </a:r>
            <a:r>
              <a:rPr lang="es-CL" b="0" i="0" dirty="0" err="1">
                <a:solidFill>
                  <a:srgbClr val="000000"/>
                </a:solidFill>
                <a:effectLst/>
              </a:rPr>
              <a:t>Westmorland</a:t>
            </a:r>
            <a:r>
              <a:rPr lang="es-CL" b="0" i="0" dirty="0">
                <a:solidFill>
                  <a:srgbClr val="000000"/>
                </a:solidFill>
                <a:effectLst/>
              </a:rPr>
              <a:t>.</a:t>
            </a:r>
          </a:p>
        </p:txBody>
      </p:sp>
      <p:sp>
        <p:nvSpPr>
          <p:cNvPr id="4" name="CuadroTexto 3">
            <a:extLst>
              <a:ext uri="{FF2B5EF4-FFF2-40B4-BE49-F238E27FC236}">
                <a16:creationId xmlns:a16="http://schemas.microsoft.com/office/drawing/2014/main" id="{0E33BD91-56EF-47CC-8FBE-D1977431128E}"/>
              </a:ext>
            </a:extLst>
          </p:cNvPr>
          <p:cNvSpPr txBox="1"/>
          <p:nvPr/>
        </p:nvSpPr>
        <p:spPr>
          <a:xfrm>
            <a:off x="8707902" y="5627076"/>
            <a:ext cx="2785403" cy="956603"/>
          </a:xfrm>
          <a:prstGeom prst="rect">
            <a:avLst/>
          </a:prstGeom>
          <a:solidFill>
            <a:schemeClr val="bg1"/>
          </a:solidFill>
          <a:ln>
            <a:solidFill>
              <a:srgbClr val="FF0000"/>
            </a:solidFill>
          </a:ln>
        </p:spPr>
        <p:txBody>
          <a:bodyPr wrap="square" rtlCol="0">
            <a:spAutoFit/>
          </a:bodyPr>
          <a:lstStyle/>
          <a:p>
            <a:pPr algn="ctr"/>
            <a:r>
              <a:rPr lang="es-CL" dirty="0"/>
              <a:t>¿Por qué -quienes recibieron un legado- podrían ser sospechosos?</a:t>
            </a:r>
          </a:p>
        </p:txBody>
      </p:sp>
      <p:sp>
        <p:nvSpPr>
          <p:cNvPr id="5" name="CuadroTexto 4">
            <a:extLst>
              <a:ext uri="{FF2B5EF4-FFF2-40B4-BE49-F238E27FC236}">
                <a16:creationId xmlns:a16="http://schemas.microsoft.com/office/drawing/2014/main" id="{BAFFC1CE-5925-437F-AAB8-541776A22292}"/>
              </a:ext>
            </a:extLst>
          </p:cNvPr>
          <p:cNvSpPr txBox="1"/>
          <p:nvPr/>
        </p:nvSpPr>
        <p:spPr>
          <a:xfrm>
            <a:off x="8581292" y="3807376"/>
            <a:ext cx="2321169" cy="646331"/>
          </a:xfrm>
          <a:prstGeom prst="rect">
            <a:avLst/>
          </a:prstGeom>
          <a:solidFill>
            <a:schemeClr val="bg1"/>
          </a:solidFill>
          <a:ln>
            <a:solidFill>
              <a:srgbClr val="FF0000"/>
            </a:solidFill>
          </a:ln>
        </p:spPr>
        <p:txBody>
          <a:bodyPr wrap="square" rtlCol="0">
            <a:spAutoFit/>
          </a:bodyPr>
          <a:lstStyle/>
          <a:p>
            <a:pPr algn="ctr"/>
            <a:r>
              <a:rPr lang="es-CL" dirty="0"/>
              <a:t>¿Qué se puede </a:t>
            </a:r>
            <a:r>
              <a:rPr lang="es-CL" b="1" dirty="0"/>
              <a:t>inferir</a:t>
            </a:r>
            <a:r>
              <a:rPr lang="es-CL" dirty="0"/>
              <a:t> de Sir Charles?</a:t>
            </a:r>
          </a:p>
        </p:txBody>
      </p:sp>
      <p:sp>
        <p:nvSpPr>
          <p:cNvPr id="6" name="CuadroTexto 5">
            <a:extLst>
              <a:ext uri="{FF2B5EF4-FFF2-40B4-BE49-F238E27FC236}">
                <a16:creationId xmlns:a16="http://schemas.microsoft.com/office/drawing/2014/main" id="{F2FB2316-0C9D-4F86-9EAE-42BAE3041348}"/>
              </a:ext>
            </a:extLst>
          </p:cNvPr>
          <p:cNvSpPr txBox="1"/>
          <p:nvPr/>
        </p:nvSpPr>
        <p:spPr>
          <a:xfrm>
            <a:off x="8834511" y="675249"/>
            <a:ext cx="2321169" cy="369332"/>
          </a:xfrm>
          <a:prstGeom prst="rect">
            <a:avLst/>
          </a:prstGeom>
          <a:solidFill>
            <a:schemeClr val="bg1"/>
          </a:solidFill>
          <a:ln>
            <a:solidFill>
              <a:srgbClr val="FF0000"/>
            </a:solidFill>
          </a:ln>
        </p:spPr>
        <p:txBody>
          <a:bodyPr wrap="square" rtlCol="0">
            <a:spAutoFit/>
          </a:bodyPr>
          <a:lstStyle/>
          <a:p>
            <a:r>
              <a:rPr lang="es-CL" dirty="0"/>
              <a:t>¿Qué teme el doctor?</a:t>
            </a:r>
          </a:p>
        </p:txBody>
      </p:sp>
      <p:sp>
        <p:nvSpPr>
          <p:cNvPr id="7" name="CuadroTexto 6">
            <a:extLst>
              <a:ext uri="{FF2B5EF4-FFF2-40B4-BE49-F238E27FC236}">
                <a16:creationId xmlns:a16="http://schemas.microsoft.com/office/drawing/2014/main" id="{2BC91B3C-ABEA-4426-B4BA-E24FE693A98F}"/>
              </a:ext>
            </a:extLst>
          </p:cNvPr>
          <p:cNvSpPr txBox="1"/>
          <p:nvPr/>
        </p:nvSpPr>
        <p:spPr>
          <a:xfrm>
            <a:off x="8940018" y="2127294"/>
            <a:ext cx="2321169" cy="923330"/>
          </a:xfrm>
          <a:prstGeom prst="rect">
            <a:avLst/>
          </a:prstGeom>
          <a:solidFill>
            <a:schemeClr val="bg1"/>
          </a:solidFill>
          <a:ln>
            <a:solidFill>
              <a:srgbClr val="FF0000"/>
            </a:solidFill>
          </a:ln>
        </p:spPr>
        <p:txBody>
          <a:bodyPr wrap="square" rtlCol="0">
            <a:spAutoFit/>
          </a:bodyPr>
          <a:lstStyle/>
          <a:p>
            <a:pPr algn="ctr"/>
            <a:r>
              <a:rPr lang="es-CL" dirty="0"/>
              <a:t>¿Cuál es la reacción de Sherlock? ¿Cómo lo confirmas?</a:t>
            </a:r>
          </a:p>
        </p:txBody>
      </p:sp>
    </p:spTree>
    <p:extLst>
      <p:ext uri="{BB962C8B-B14F-4D97-AF65-F5344CB8AC3E}">
        <p14:creationId xmlns:p14="http://schemas.microsoft.com/office/powerpoint/2010/main" val="121978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2AE2C27-CDF6-4816-8219-DB4D8C27F0F3}"/>
              </a:ext>
            </a:extLst>
          </p:cNvPr>
          <p:cNvSpPr>
            <a:spLocks noGrp="1"/>
          </p:cNvSpPr>
          <p:nvPr>
            <p:ph idx="1"/>
          </p:nvPr>
        </p:nvSpPr>
        <p:spPr>
          <a:xfrm>
            <a:off x="0" y="225083"/>
            <a:ext cx="6203852" cy="5951880"/>
          </a:xfrm>
          <a:solidFill>
            <a:srgbClr val="CA995E"/>
          </a:solidFill>
          <a:effectLst>
            <a:softEdge rad="63500"/>
          </a:effectLst>
        </p:spPr>
        <p:txBody>
          <a:bodyPr>
            <a:normAutofit fontScale="70000" lnSpcReduction="20000"/>
          </a:bodyPr>
          <a:lstStyle/>
          <a:p>
            <a:pPr indent="0" algn="just">
              <a:spcAft>
                <a:spcPts val="800"/>
              </a:spcAft>
              <a:buNone/>
            </a:pPr>
            <a:r>
              <a:rPr lang="es-CL" b="0" i="0" dirty="0">
                <a:solidFill>
                  <a:srgbClr val="000000"/>
                </a:solidFill>
                <a:effectLst/>
              </a:rPr>
              <a:t>-¡Magnífico! Cuénteme dónde lo recogió y todo lo que pasó.</a:t>
            </a:r>
          </a:p>
          <a:p>
            <a:pPr indent="0" algn="just">
              <a:spcAft>
                <a:spcPts val="800"/>
              </a:spcAft>
              <a:buNone/>
            </a:pPr>
            <a:r>
              <a:rPr lang="es-CL" b="0" i="0" dirty="0">
                <a:solidFill>
                  <a:srgbClr val="000000"/>
                </a:solidFill>
                <a:effectLst/>
              </a:rPr>
              <a:t>-Me paró a las nueve y media en Trafalgar Square. Dijo que era detective y me ofreció dos guineas si seguía exactamente sus instrucciones durante todo el día y no hacía preguntas. Acepté con mucho gusto. Primero nos dirigimos al hotel Northumberland y esperamos allí hasta que salieron dos caballeros y alquilaron un coche de la fila que esperaba delante de la puerta. Lo seguimos hasta que se paró en un sitio cerca de aquí.</a:t>
            </a:r>
          </a:p>
          <a:p>
            <a:pPr indent="0" algn="just">
              <a:spcAft>
                <a:spcPts val="800"/>
              </a:spcAft>
              <a:buNone/>
            </a:pPr>
            <a:r>
              <a:rPr lang="es-CL" b="0" i="0" dirty="0">
                <a:solidFill>
                  <a:srgbClr val="000000"/>
                </a:solidFill>
                <a:effectLst/>
              </a:rPr>
              <a:t>-Esta misma puerta -dijo Holmes.</a:t>
            </a:r>
          </a:p>
          <a:p>
            <a:pPr indent="0" algn="just">
              <a:spcAft>
                <a:spcPts val="800"/>
              </a:spcAft>
              <a:buNone/>
            </a:pPr>
            <a:r>
              <a:rPr lang="es-CL" b="0" i="0" dirty="0">
                <a:solidFill>
                  <a:srgbClr val="000000"/>
                </a:solidFill>
                <a:effectLst/>
              </a:rPr>
              <a:t>-Bueno, eso no lo sé con certeza, pero aseguraría que mi cliente conocía muy bien el sitio. Nos detuvimos a cierta distancia y esperamos durante hora y media. Luego los dos caballeros pasaron a nuestro lado a pie y los fuimos siguiendo por Baker Street y a lo largo de...</a:t>
            </a:r>
          </a:p>
          <a:p>
            <a:pPr indent="0" algn="just">
              <a:spcAft>
                <a:spcPts val="800"/>
              </a:spcAft>
              <a:buNone/>
            </a:pPr>
            <a:r>
              <a:rPr lang="es-CL" b="0" i="0" dirty="0">
                <a:solidFill>
                  <a:srgbClr val="000000"/>
                </a:solidFill>
                <a:effectLst/>
              </a:rPr>
              <a:t>-Eso ya lo sé -dijo Holmes.</a:t>
            </a:r>
          </a:p>
          <a:p>
            <a:pPr indent="0" algn="just">
              <a:spcAft>
                <a:spcPts val="800"/>
              </a:spcAft>
              <a:buNone/>
            </a:pPr>
            <a:r>
              <a:rPr lang="es-CL" b="0" i="0" dirty="0">
                <a:solidFill>
                  <a:srgbClr val="000000"/>
                </a:solidFill>
                <a:effectLst/>
              </a:rPr>
              <a:t>-Hasta recorrer las tres cuartas partes de Regent Street. Entonces mi cliente levantó la trampilla y gritó que me dirigiera a la estación de Waterloo lo más deprisa que pudiera.</a:t>
            </a:r>
          </a:p>
        </p:txBody>
      </p:sp>
      <p:sp>
        <p:nvSpPr>
          <p:cNvPr id="4" name="CuadroTexto 3">
            <a:extLst>
              <a:ext uri="{FF2B5EF4-FFF2-40B4-BE49-F238E27FC236}">
                <a16:creationId xmlns:a16="http://schemas.microsoft.com/office/drawing/2014/main" id="{93C8B511-7154-41C3-A060-8C7554C9183E}"/>
              </a:ext>
            </a:extLst>
          </p:cNvPr>
          <p:cNvSpPr txBox="1"/>
          <p:nvPr/>
        </p:nvSpPr>
        <p:spPr>
          <a:xfrm>
            <a:off x="6414866" y="225083"/>
            <a:ext cx="5486401" cy="5940088"/>
          </a:xfrm>
          <a:prstGeom prst="rect">
            <a:avLst/>
          </a:prstGeom>
          <a:solidFill>
            <a:srgbClr val="CA995E"/>
          </a:solidFill>
          <a:effectLst>
            <a:softEdge rad="63500"/>
          </a:effectLst>
        </p:spPr>
        <p:txBody>
          <a:bodyPr wrap="square" rtlCol="0">
            <a:spAutoFit/>
          </a:bodyPr>
          <a:lstStyle/>
          <a:p>
            <a:pPr indent="270510" algn="just">
              <a:spcAft>
                <a:spcPts val="800"/>
              </a:spcAft>
            </a:pPr>
            <a:r>
              <a:rPr lang="es-CL" sz="2000" b="0" i="0" dirty="0">
                <a:solidFill>
                  <a:srgbClr val="000000"/>
                </a:solidFill>
                <a:effectLst/>
              </a:rPr>
              <a:t>Fustigué a la yegua y llegamos en menos de diez minutos. Después me pagó las dos guineas, como había prometido, y entró en la estación. Pero en el momento de marcharse se dio la vuelta y dijo: «Quizá le interese saber que ha estado llevando al señor Sherlock Holmes». De esa manera supe cómo se llamaba.</a:t>
            </a:r>
          </a:p>
          <a:p>
            <a:pPr indent="270510" algn="just">
              <a:spcAft>
                <a:spcPts val="800"/>
              </a:spcAft>
            </a:pPr>
            <a:r>
              <a:rPr lang="es-CL" sz="2000" b="0" i="0" dirty="0">
                <a:solidFill>
                  <a:srgbClr val="000000"/>
                </a:solidFill>
                <a:effectLst/>
              </a:rPr>
              <a:t>-Entiendo. ¿Y ya no volvió a verlo? -No, una vez que entró en la estación.</a:t>
            </a:r>
          </a:p>
          <a:p>
            <a:pPr indent="270510" algn="just">
              <a:spcAft>
                <a:spcPts val="800"/>
              </a:spcAft>
            </a:pPr>
            <a:r>
              <a:rPr lang="es-CL" sz="2000" b="0" i="0" dirty="0">
                <a:solidFill>
                  <a:srgbClr val="000000"/>
                </a:solidFill>
                <a:effectLst/>
              </a:rPr>
              <a:t>-Y, ¿cómo describiría usted al señor Sherlock Holmes? El cochero se rascó la cabeza.</a:t>
            </a:r>
          </a:p>
          <a:p>
            <a:pPr indent="270510" algn="just">
              <a:spcAft>
                <a:spcPts val="800"/>
              </a:spcAft>
            </a:pPr>
            <a:r>
              <a:rPr lang="es-CL" sz="2000" b="0" i="0" dirty="0">
                <a:solidFill>
                  <a:srgbClr val="000000"/>
                </a:solidFill>
                <a:effectLst/>
              </a:rPr>
              <a:t>-Bueno, a decir verdad no era un caballero fácil de describir. Unos cuarenta años de edad y estatura media, cuatro o seis centímetros más bajo que usted. Iba vestido como un dandi, llevaba barba, muy negra, cortada en recto por abajo, y tenía la tez pálida. Me parece que eso es todo lo que recuerdo.</a:t>
            </a:r>
          </a:p>
        </p:txBody>
      </p:sp>
      <p:sp>
        <p:nvSpPr>
          <p:cNvPr id="5" name="CuadroTexto 4">
            <a:extLst>
              <a:ext uri="{FF2B5EF4-FFF2-40B4-BE49-F238E27FC236}">
                <a16:creationId xmlns:a16="http://schemas.microsoft.com/office/drawing/2014/main" id="{BC3A2202-93D8-4EC3-8066-A32A74901E40}"/>
              </a:ext>
            </a:extLst>
          </p:cNvPr>
          <p:cNvSpPr txBox="1"/>
          <p:nvPr/>
        </p:nvSpPr>
        <p:spPr>
          <a:xfrm>
            <a:off x="4555588" y="6096079"/>
            <a:ext cx="3080823" cy="646331"/>
          </a:xfrm>
          <a:prstGeom prst="rect">
            <a:avLst/>
          </a:prstGeom>
          <a:solidFill>
            <a:schemeClr val="bg1"/>
          </a:solidFill>
          <a:ln>
            <a:solidFill>
              <a:srgbClr val="FF0000"/>
            </a:solidFill>
          </a:ln>
        </p:spPr>
        <p:txBody>
          <a:bodyPr wrap="square" rtlCol="0">
            <a:spAutoFit/>
          </a:bodyPr>
          <a:lstStyle/>
          <a:p>
            <a:pPr algn="ctr"/>
            <a:r>
              <a:rPr lang="es-CL" dirty="0"/>
              <a:t>Menciona en orden las paradas del cochero</a:t>
            </a:r>
          </a:p>
        </p:txBody>
      </p:sp>
      <p:sp>
        <p:nvSpPr>
          <p:cNvPr id="6" name="CuadroTexto 5">
            <a:extLst>
              <a:ext uri="{FF2B5EF4-FFF2-40B4-BE49-F238E27FC236}">
                <a16:creationId xmlns:a16="http://schemas.microsoft.com/office/drawing/2014/main" id="{1E00AF15-528B-4B43-957F-3205E4E6A815}"/>
              </a:ext>
            </a:extLst>
          </p:cNvPr>
          <p:cNvSpPr txBox="1"/>
          <p:nvPr/>
        </p:nvSpPr>
        <p:spPr>
          <a:xfrm>
            <a:off x="3706836" y="4360984"/>
            <a:ext cx="2602523" cy="646331"/>
          </a:xfrm>
          <a:prstGeom prst="rect">
            <a:avLst/>
          </a:prstGeom>
          <a:solidFill>
            <a:schemeClr val="bg1"/>
          </a:solidFill>
          <a:ln>
            <a:solidFill>
              <a:srgbClr val="FF0000"/>
            </a:solidFill>
          </a:ln>
        </p:spPr>
        <p:txBody>
          <a:bodyPr wrap="square" rtlCol="0">
            <a:spAutoFit/>
          </a:bodyPr>
          <a:lstStyle/>
          <a:p>
            <a:pPr algn="ctr"/>
            <a:r>
              <a:rPr lang="es-CL" dirty="0"/>
              <a:t>¿Cuándo dejó de ver al sujeto el cochero?</a:t>
            </a:r>
          </a:p>
        </p:txBody>
      </p:sp>
      <p:sp>
        <p:nvSpPr>
          <p:cNvPr id="7" name="CuadroTexto 6">
            <a:extLst>
              <a:ext uri="{FF2B5EF4-FFF2-40B4-BE49-F238E27FC236}">
                <a16:creationId xmlns:a16="http://schemas.microsoft.com/office/drawing/2014/main" id="{F3E7FD5D-0A41-4DD2-AA69-A04EC8AB629F}"/>
              </a:ext>
            </a:extLst>
          </p:cNvPr>
          <p:cNvSpPr txBox="1"/>
          <p:nvPr/>
        </p:nvSpPr>
        <p:spPr>
          <a:xfrm>
            <a:off x="8623497" y="2153603"/>
            <a:ext cx="3080822" cy="369332"/>
          </a:xfrm>
          <a:prstGeom prst="rect">
            <a:avLst/>
          </a:prstGeom>
          <a:solidFill>
            <a:schemeClr val="bg1"/>
          </a:solidFill>
          <a:ln>
            <a:solidFill>
              <a:srgbClr val="FF0000"/>
            </a:solidFill>
          </a:ln>
        </p:spPr>
        <p:txBody>
          <a:bodyPr wrap="square" rtlCol="0">
            <a:spAutoFit/>
          </a:bodyPr>
          <a:lstStyle/>
          <a:p>
            <a:pPr algn="ctr"/>
            <a:r>
              <a:rPr lang="es-CL" dirty="0"/>
              <a:t>¿Quién es difícil de describir?</a:t>
            </a:r>
          </a:p>
        </p:txBody>
      </p:sp>
    </p:spTree>
    <p:extLst>
      <p:ext uri="{BB962C8B-B14F-4D97-AF65-F5344CB8AC3E}">
        <p14:creationId xmlns:p14="http://schemas.microsoft.com/office/powerpoint/2010/main" val="9874959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1456</Words>
  <Application>Microsoft Office PowerPoint</Application>
  <PresentationFormat>Panorámica</PresentationFormat>
  <Paragraphs>58</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Objetivo de clase:  Trabajar estrategias de comprensión lectora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Zúñiga</dc:creator>
  <cp:lastModifiedBy>Carmen Barros Ortega</cp:lastModifiedBy>
  <cp:revision>12</cp:revision>
  <dcterms:created xsi:type="dcterms:W3CDTF">2021-03-18T01:48:33Z</dcterms:created>
  <dcterms:modified xsi:type="dcterms:W3CDTF">2021-03-19T12:22:02Z</dcterms:modified>
</cp:coreProperties>
</file>