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7" d="100"/>
          <a:sy n="77"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377912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69116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B05374-A97D-4FE9-88B9-5E8E4BEA7DB8}"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4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37309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B05374-A97D-4FE9-88B9-5E8E4BEA7DB8}"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723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251543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179309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95063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588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42E1C1-C032-4466-BC66-5CC7FD9F9A84}"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37309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86409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42E1C1-C032-4466-BC66-5CC7FD9F9A84}" type="datetimeFigureOut">
              <a:rPr lang="es-CL" smtClean="0"/>
              <a:t>31-03-2021</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192742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342E1C1-C032-4466-BC66-5CC7FD9F9A84}" type="datetimeFigureOut">
              <a:rPr lang="es-CL" smtClean="0"/>
              <a:t>31-03-2021</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374638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E1C1-C032-4466-BC66-5CC7FD9F9A84}" type="datetimeFigureOut">
              <a:rPr lang="es-CL" smtClean="0"/>
              <a:t>31-03-2021</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131561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3237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42E1C1-C032-4466-BC66-5CC7FD9F9A84}"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B05374-A97D-4FE9-88B9-5E8E4BEA7DB8}" type="slidenum">
              <a:rPr lang="es-CL" smtClean="0"/>
              <a:t>‹Nº›</a:t>
            </a:fld>
            <a:endParaRPr lang="es-CL"/>
          </a:p>
        </p:txBody>
      </p:sp>
    </p:spTree>
    <p:extLst>
      <p:ext uri="{BB962C8B-B14F-4D97-AF65-F5344CB8AC3E}">
        <p14:creationId xmlns:p14="http://schemas.microsoft.com/office/powerpoint/2010/main" val="243553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42E1C1-C032-4466-BC66-5CC7FD9F9A84}" type="datetimeFigureOut">
              <a:rPr lang="es-CL" smtClean="0"/>
              <a:t>31-03-2021</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EB05374-A97D-4FE9-88B9-5E8E4BEA7DB8}" type="slidenum">
              <a:rPr lang="es-CL" smtClean="0"/>
              <a:t>‹Nº›</a:t>
            </a:fld>
            <a:endParaRPr lang="es-CL"/>
          </a:p>
        </p:txBody>
      </p:sp>
    </p:spTree>
    <p:extLst>
      <p:ext uri="{BB962C8B-B14F-4D97-AF65-F5344CB8AC3E}">
        <p14:creationId xmlns:p14="http://schemas.microsoft.com/office/powerpoint/2010/main" val="41133760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6" name="Group 6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0" name="Rectangle 7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4" name="Rectangle 83">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B49387-9AD2-45F0-8462-FC6B863036BC}"/>
              </a:ext>
            </a:extLst>
          </p:cNvPr>
          <p:cNvSpPr>
            <a:spLocks noGrp="1"/>
          </p:cNvSpPr>
          <p:nvPr>
            <p:ph type="ctrTitle"/>
          </p:nvPr>
        </p:nvSpPr>
        <p:spPr>
          <a:xfrm>
            <a:off x="649224" y="645106"/>
            <a:ext cx="3650279" cy="1259894"/>
          </a:xfrm>
        </p:spPr>
        <p:txBody>
          <a:bodyPr vert="horz" lIns="91440" tIns="45720" rIns="91440" bIns="45720" rtlCol="0" anchor="t">
            <a:normAutofit fontScale="90000"/>
          </a:bodyPr>
          <a:lstStyle/>
          <a:p>
            <a:pPr>
              <a:lnSpc>
                <a:spcPct val="90000"/>
              </a:lnSpc>
            </a:pPr>
            <a:br>
              <a:rPr lang="en-US" sz="900" dirty="0">
                <a:solidFill>
                  <a:srgbClr val="5E986E"/>
                </a:solidFill>
              </a:rPr>
            </a:br>
            <a:br>
              <a:rPr lang="en-US" sz="900" dirty="0">
                <a:solidFill>
                  <a:srgbClr val="5E986E"/>
                </a:solidFill>
              </a:rPr>
            </a:br>
            <a:br>
              <a:rPr lang="en-US" sz="900" dirty="0">
                <a:solidFill>
                  <a:srgbClr val="5E986E"/>
                </a:solidFill>
              </a:rPr>
            </a:br>
            <a:br>
              <a:rPr lang="en-US" sz="900" dirty="0">
                <a:solidFill>
                  <a:srgbClr val="5E986E"/>
                </a:solidFill>
              </a:rPr>
            </a:br>
            <a:br>
              <a:rPr lang="en-US" sz="900" dirty="0">
                <a:solidFill>
                  <a:srgbClr val="5E986E"/>
                </a:solidFill>
              </a:rPr>
            </a:br>
            <a:br>
              <a:rPr lang="en-US" sz="900" dirty="0">
                <a:solidFill>
                  <a:srgbClr val="5E986E"/>
                </a:solidFill>
              </a:rPr>
            </a:br>
            <a:br>
              <a:rPr lang="en-US" sz="2400" b="1" dirty="0">
                <a:solidFill>
                  <a:srgbClr val="5E986E"/>
                </a:solidFill>
              </a:rPr>
            </a:br>
            <a:r>
              <a:rPr lang="en-US" sz="2400" b="1" dirty="0">
                <a:solidFill>
                  <a:srgbClr val="5E986E"/>
                </a:solidFill>
              </a:rPr>
              <a:t>2° MEDIO TECNOLOGIA</a:t>
            </a:r>
            <a:br>
              <a:rPr lang="en-US" sz="2400" b="1" dirty="0">
                <a:solidFill>
                  <a:srgbClr val="5E986E"/>
                </a:solidFill>
              </a:rPr>
            </a:br>
            <a:endParaRPr lang="en-US" sz="2400" b="1" dirty="0">
              <a:solidFill>
                <a:srgbClr val="5E986E"/>
              </a:solidFill>
            </a:endParaRPr>
          </a:p>
        </p:txBody>
      </p:sp>
      <p:sp>
        <p:nvSpPr>
          <p:cNvPr id="86" name="Rectangle 85">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E986E"/>
          </a:solidFill>
          <a:ln>
            <a:noFill/>
          </a:ln>
          <a:effectLst/>
        </p:spPr>
        <p:style>
          <a:lnRef idx="1">
            <a:schemeClr val="accent1"/>
          </a:lnRef>
          <a:fillRef idx="3">
            <a:schemeClr val="accent1"/>
          </a:fillRef>
          <a:effectRef idx="2">
            <a:schemeClr val="accent1"/>
          </a:effectRef>
          <a:fontRef idx="minor">
            <a:schemeClr val="lt1"/>
          </a:fontRef>
        </p:style>
      </p:sp>
      <p:sp>
        <p:nvSpPr>
          <p:cNvPr id="3" name="Subtítulo 2">
            <a:extLst>
              <a:ext uri="{FF2B5EF4-FFF2-40B4-BE49-F238E27FC236}">
                <a16:creationId xmlns:a16="http://schemas.microsoft.com/office/drawing/2014/main" id="{02090556-F49D-415E-842B-71B15A2BD254}"/>
              </a:ext>
            </a:extLst>
          </p:cNvPr>
          <p:cNvSpPr>
            <a:spLocks noGrp="1"/>
          </p:cNvSpPr>
          <p:nvPr>
            <p:ph type="subTitle" idx="1"/>
          </p:nvPr>
        </p:nvSpPr>
        <p:spPr>
          <a:xfrm>
            <a:off x="649225" y="2133600"/>
            <a:ext cx="3650278" cy="3759253"/>
          </a:xfrm>
        </p:spPr>
        <p:txBody>
          <a:bodyPr vert="horz" lIns="91440" tIns="45720" rIns="91440" bIns="45720" rtlCol="0">
            <a:normAutofit/>
          </a:bodyPr>
          <a:lstStyle/>
          <a:p>
            <a:pPr>
              <a:buClr>
                <a:srgbClr val="3D91F1"/>
              </a:buClr>
              <a:buFont typeface="Wingdings 3" charset="2"/>
              <a:buChar char=""/>
            </a:pPr>
            <a:r>
              <a:rPr lang="en-US" dirty="0">
                <a:solidFill>
                  <a:schemeClr val="tx1">
                    <a:lumMod val="75000"/>
                    <a:lumOff val="25000"/>
                  </a:schemeClr>
                </a:solidFill>
              </a:rPr>
              <a:t>LAS ENERGIAS</a:t>
            </a:r>
          </a:p>
          <a:p>
            <a:pPr>
              <a:buClr>
                <a:srgbClr val="3D91F1"/>
              </a:buClr>
              <a:buFont typeface="Wingdings 3" charset="2"/>
              <a:buChar char=""/>
            </a:pPr>
            <a:r>
              <a:rPr lang="en-US" dirty="0">
                <a:solidFill>
                  <a:schemeClr val="tx1">
                    <a:lumMod val="75000"/>
                    <a:lumOff val="25000"/>
                  </a:schemeClr>
                </a:solidFill>
              </a:rPr>
              <a:t>OA 1 – 2</a:t>
            </a:r>
          </a:p>
          <a:p>
            <a:pPr>
              <a:buClr>
                <a:srgbClr val="3D91F1"/>
              </a:buClr>
              <a:buFont typeface="Wingdings 3" charset="2"/>
              <a:buChar char=""/>
            </a:pPr>
            <a:r>
              <a:rPr lang="en-US" dirty="0">
                <a:solidFill>
                  <a:schemeClr val="tx1">
                    <a:lumMod val="75000"/>
                    <a:lumOff val="25000"/>
                  </a:schemeClr>
                </a:solidFill>
              </a:rPr>
              <a:t>CLASE 1</a:t>
            </a:r>
          </a:p>
          <a:p>
            <a:pPr>
              <a:buClr>
                <a:srgbClr val="3D91F1"/>
              </a:buClr>
              <a:buFont typeface="Wingdings 3" charset="2"/>
              <a:buChar char=""/>
            </a:pPr>
            <a:r>
              <a:rPr lang="en-US" dirty="0">
                <a:solidFill>
                  <a:schemeClr val="tx1">
                    <a:lumMod val="75000"/>
                    <a:lumOff val="25000"/>
                  </a:schemeClr>
                </a:solidFill>
              </a:rPr>
              <a:t>PROFESORA RUTH ARENAS ROJAS</a:t>
            </a:r>
          </a:p>
          <a:p>
            <a:pPr>
              <a:buClr>
                <a:srgbClr val="3D91F1"/>
              </a:buClr>
              <a:buFont typeface="Wingdings 3" charset="2"/>
              <a:buChar char=""/>
            </a:pPr>
            <a:endParaRPr lang="en-US" dirty="0">
              <a:solidFill>
                <a:schemeClr val="tx1">
                  <a:lumMod val="75000"/>
                  <a:lumOff val="25000"/>
                </a:schemeClr>
              </a:solidFill>
            </a:endParaRPr>
          </a:p>
          <a:p>
            <a:pPr>
              <a:buClr>
                <a:srgbClr val="3D91F1"/>
              </a:buClr>
              <a:buFont typeface="Wingdings 3" charset="2"/>
              <a:buChar char=""/>
            </a:pPr>
            <a:endParaRPr lang="en-US" dirty="0">
              <a:solidFill>
                <a:schemeClr val="tx1">
                  <a:lumMod val="75000"/>
                  <a:lumOff val="25000"/>
                </a:schemeClr>
              </a:solidFill>
            </a:endParaRPr>
          </a:p>
        </p:txBody>
      </p:sp>
      <p:sp>
        <p:nvSpPr>
          <p:cNvPr id="88"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30757B4-FF68-4DC9-9EE3-59C62BFD97F6}"/>
              </a:ext>
            </a:extLst>
          </p:cNvPr>
          <p:cNvPicPr>
            <a:picLocks noChangeAspect="1"/>
          </p:cNvPicPr>
          <p:nvPr/>
        </p:nvPicPr>
        <p:blipFill rotWithShape="1">
          <a:blip r:embed="rId2"/>
          <a:srcRect l="33703" r="-1" b="-1"/>
          <a:stretch/>
        </p:blipFill>
        <p:spPr>
          <a:xfrm>
            <a:off x="4619543" y="10"/>
            <a:ext cx="7572457" cy="6853242"/>
          </a:xfrm>
          <a:prstGeom prst="rect">
            <a:avLst/>
          </a:prstGeom>
        </p:spPr>
      </p:pic>
    </p:spTree>
    <p:extLst>
      <p:ext uri="{BB962C8B-B14F-4D97-AF65-F5344CB8AC3E}">
        <p14:creationId xmlns:p14="http://schemas.microsoft.com/office/powerpoint/2010/main" val="42434511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1CE9BE3E-6D4F-4B44-A6E4-D210DE73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a:extLst>
              <a:ext uri="{FF2B5EF4-FFF2-40B4-BE49-F238E27FC236}">
                <a16:creationId xmlns:a16="http://schemas.microsoft.com/office/drawing/2014/main" id="{BCB46F43-E343-4809-A857-9BA4843C2715}"/>
              </a:ext>
            </a:extLst>
          </p:cNvPr>
          <p:cNvPicPr>
            <a:picLocks noChangeAspect="1"/>
          </p:cNvPicPr>
          <p:nvPr/>
        </p:nvPicPr>
        <p:blipFill rotWithShape="1">
          <a:blip r:embed="rId2"/>
          <a:srcRect l="6410" r="21884" b="3"/>
          <a:stretch/>
        </p:blipFill>
        <p:spPr>
          <a:xfrm>
            <a:off x="8229598" y="-5534"/>
            <a:ext cx="3962402" cy="3431766"/>
          </a:xfrm>
          <a:prstGeom prst="rect">
            <a:avLst/>
          </a:prstGeom>
        </p:spPr>
      </p:pic>
      <p:pic>
        <p:nvPicPr>
          <p:cNvPr id="4" name="Imagen 3">
            <a:extLst>
              <a:ext uri="{FF2B5EF4-FFF2-40B4-BE49-F238E27FC236}">
                <a16:creationId xmlns:a16="http://schemas.microsoft.com/office/drawing/2014/main" id="{F03445D8-FEED-45B6-860D-257B3CBB1667}"/>
              </a:ext>
            </a:extLst>
          </p:cNvPr>
          <p:cNvPicPr>
            <a:picLocks noChangeAspect="1"/>
          </p:cNvPicPr>
          <p:nvPr/>
        </p:nvPicPr>
        <p:blipFill rotWithShape="1">
          <a:blip r:embed="rId3"/>
          <a:srcRect t="11526" r="2" b="1868"/>
          <a:stretch/>
        </p:blipFill>
        <p:spPr>
          <a:xfrm>
            <a:off x="8229598" y="3426232"/>
            <a:ext cx="3962402" cy="3431768"/>
          </a:xfrm>
          <a:prstGeom prst="rect">
            <a:avLst/>
          </a:prstGeom>
        </p:spPr>
      </p:pic>
      <p:cxnSp>
        <p:nvCxnSpPr>
          <p:cNvPr id="43" name="Straight Connector 42">
            <a:extLst>
              <a:ext uri="{FF2B5EF4-FFF2-40B4-BE49-F238E27FC236}">
                <a16:creationId xmlns:a16="http://schemas.microsoft.com/office/drawing/2014/main" id="{2301D0BD-08E2-44C5-9BB7-FCB2B8838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rgbClr val="14616C"/>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AD40D94-E6F3-44F5-B42E-108A15C9B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14616C">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BE62E55F-3ED8-4BF4-8D00-7D771C5F2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ángulo 1">
            <a:extLst>
              <a:ext uri="{FF2B5EF4-FFF2-40B4-BE49-F238E27FC236}">
                <a16:creationId xmlns:a16="http://schemas.microsoft.com/office/drawing/2014/main" id="{58C96D4B-B884-4EBA-9FF1-CEE42F87F447}"/>
              </a:ext>
            </a:extLst>
          </p:cNvPr>
          <p:cNvSpPr/>
          <p:nvPr/>
        </p:nvSpPr>
        <p:spPr>
          <a:xfrm>
            <a:off x="541866" y="2032000"/>
            <a:ext cx="7145867" cy="3879222"/>
          </a:xfrm>
          <a:prstGeom prst="rect">
            <a:avLst/>
          </a:prstGeom>
        </p:spPr>
        <p:txBody>
          <a:bodyPr vert="horz" lIns="91440" tIns="45720" rIns="91440" bIns="45720" rtlCol="0">
            <a:normAutofit/>
          </a:bodyPr>
          <a:lstStyle/>
          <a:p>
            <a:pPr>
              <a:spcBef>
                <a:spcPts val="1000"/>
              </a:spcBef>
              <a:buClr>
                <a:srgbClr val="FFBBA6"/>
              </a:buClr>
              <a:buFont typeface="Wingdings 3" charset="2"/>
              <a:buChar char=""/>
            </a:pPr>
            <a:r>
              <a:rPr lang="en-US" sz="1700" b="1">
                <a:solidFill>
                  <a:srgbClr val="FEFFFF"/>
                </a:solidFill>
              </a:rPr>
              <a:t>11. Energía radiante</a:t>
            </a:r>
            <a:endParaRPr lang="en-US" sz="1700">
              <a:solidFill>
                <a:srgbClr val="FEFFFF"/>
              </a:solidFill>
            </a:endParaRPr>
          </a:p>
          <a:p>
            <a:pPr>
              <a:spcBef>
                <a:spcPts val="1000"/>
              </a:spcBef>
              <a:buClr>
                <a:srgbClr val="FFBBA6"/>
              </a:buClr>
              <a:buFont typeface="Wingdings 3" charset="2"/>
              <a:buChar char=""/>
            </a:pPr>
            <a:r>
              <a:rPr lang="en-US" sz="1700">
                <a:solidFill>
                  <a:srgbClr val="FEFFFF"/>
                </a:solidFill>
              </a:rPr>
              <a:t>La energía radiante, también conocida como energía electromagnética que poseen las ondas electromagnéticas. Por ejemplo, cualquier forma de luz tiene energía electromagnética, incluyendo partes del espectro que no podemos ver. </a:t>
            </a:r>
            <a:r>
              <a:rPr lang="en-US" sz="1700" b="1">
                <a:solidFill>
                  <a:srgbClr val="FEFFFF"/>
                </a:solidFill>
              </a:rPr>
              <a:t>La radio, los rayos gamma, los rayos X, las microondas y la luz ultravioleta</a:t>
            </a:r>
            <a:r>
              <a:rPr lang="en-US" sz="1700">
                <a:solidFill>
                  <a:srgbClr val="FEFFFF"/>
                </a:solidFill>
              </a:rPr>
              <a:t> son otros ejemplos de energía electromagnética.</a:t>
            </a:r>
          </a:p>
          <a:p>
            <a:pPr>
              <a:spcBef>
                <a:spcPts val="1000"/>
              </a:spcBef>
              <a:buClr>
                <a:srgbClr val="FFBBA6"/>
              </a:buClr>
              <a:buFont typeface="Wingdings 3" charset="2"/>
              <a:buChar char=""/>
            </a:pPr>
            <a:r>
              <a:rPr lang="en-US" sz="1700" b="1">
                <a:solidFill>
                  <a:srgbClr val="FEFFFF"/>
                </a:solidFill>
              </a:rPr>
              <a:t>12. Energía eólica</a:t>
            </a:r>
            <a:endParaRPr lang="en-US" sz="1700">
              <a:solidFill>
                <a:srgbClr val="FEFFFF"/>
              </a:solidFill>
            </a:endParaRPr>
          </a:p>
          <a:p>
            <a:pPr>
              <a:spcBef>
                <a:spcPts val="1000"/>
              </a:spcBef>
              <a:buClr>
                <a:srgbClr val="FFBBA6"/>
              </a:buClr>
              <a:buFont typeface="Wingdings 3" charset="2"/>
              <a:buChar char=""/>
            </a:pPr>
            <a:r>
              <a:rPr lang="en-US" sz="1700">
                <a:solidFill>
                  <a:srgbClr val="FEFFFF"/>
                </a:solidFill>
              </a:rPr>
              <a:t>La energía eólica es un tipo de energía cinética que se obtiene a partir del viento. Se emplea para producir otro tipo de energía, principalmente energía eléctrica. Es un tipo de energía renovable, y </a:t>
            </a:r>
            <a:r>
              <a:rPr lang="en-US" sz="1700" b="1">
                <a:solidFill>
                  <a:srgbClr val="FEFFFF"/>
                </a:solidFill>
              </a:rPr>
              <a:t>el principal medio para obtenerla son los “molinos de viento” </a:t>
            </a:r>
            <a:r>
              <a:rPr lang="en-US" sz="1700">
                <a:solidFill>
                  <a:srgbClr val="FEFFFF"/>
                </a:solidFill>
              </a:rPr>
              <a:t>que pueden variar en su tamaño.</a:t>
            </a:r>
            <a:endParaRPr lang="en-US" sz="1700">
              <a:solidFill>
                <a:srgbClr val="FEFFFF"/>
              </a:solidFill>
              <a:effectLst/>
            </a:endParaRPr>
          </a:p>
        </p:txBody>
      </p:sp>
    </p:spTree>
    <p:extLst>
      <p:ext uri="{BB962C8B-B14F-4D97-AF65-F5344CB8AC3E}">
        <p14:creationId xmlns:p14="http://schemas.microsoft.com/office/powerpoint/2010/main" val="49499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Rectángulo 1">
            <a:extLst>
              <a:ext uri="{FF2B5EF4-FFF2-40B4-BE49-F238E27FC236}">
                <a16:creationId xmlns:a16="http://schemas.microsoft.com/office/drawing/2014/main" id="{F4612547-0B9B-4385-9194-88851C6245FD}"/>
              </a:ext>
            </a:extLst>
          </p:cNvPr>
          <p:cNvSpPr/>
          <p:nvPr/>
        </p:nvSpPr>
        <p:spPr>
          <a:xfrm>
            <a:off x="2589213" y="2040467"/>
            <a:ext cx="4802188" cy="3870755"/>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700" b="1">
                <a:solidFill>
                  <a:schemeClr val="tx1">
                    <a:lumMod val="75000"/>
                    <a:lumOff val="25000"/>
                  </a:schemeClr>
                </a:solidFill>
              </a:rPr>
              <a:t>13. Energía solar</a:t>
            </a:r>
            <a:endParaRPr lang="en-US" sz="17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700">
                <a:solidFill>
                  <a:schemeClr val="tx1">
                    <a:lumMod val="75000"/>
                    <a:lumOff val="25000"/>
                  </a:schemeClr>
                </a:solidFill>
              </a:rPr>
              <a:t>La energía solar también es un tipo de energía renovable, que se obtiene mediante la captación de la luz y el calor emitidos por el Sol. Suelen emplearse paneles solares para su recaptación y </a:t>
            </a:r>
            <a:r>
              <a:rPr lang="en-US" sz="1700" b="1">
                <a:solidFill>
                  <a:schemeClr val="tx1">
                    <a:lumMod val="75000"/>
                    <a:lumOff val="25000"/>
                  </a:schemeClr>
                </a:solidFill>
              </a:rPr>
              <a:t>existen dos tipos de energía solar</a:t>
            </a:r>
            <a:r>
              <a:rPr lang="en-US" sz="1700">
                <a:solidFill>
                  <a:schemeClr val="tx1">
                    <a:lumMod val="75000"/>
                    <a:lumOff val="25000"/>
                  </a:schemeClr>
                </a:solidFill>
              </a:rPr>
              <a:t>:</a:t>
            </a:r>
          </a:p>
          <a:p>
            <a:pPr marL="342900" lvl="0" indent="-342900">
              <a:lnSpc>
                <a:spcPct val="90000"/>
              </a:lnSpc>
              <a:spcBef>
                <a:spcPts val="1000"/>
              </a:spcBef>
              <a:buClr>
                <a:schemeClr val="accent1"/>
              </a:buClr>
              <a:buSzPts val="1000"/>
              <a:buFont typeface="Wingdings 3" charset="2"/>
              <a:buChar char=""/>
              <a:tabLst>
                <a:tab pos="457200" algn="l"/>
              </a:tabLst>
            </a:pPr>
            <a:r>
              <a:rPr lang="en-US" sz="1700">
                <a:solidFill>
                  <a:schemeClr val="tx1">
                    <a:lumMod val="75000"/>
                    <a:lumOff val="25000"/>
                  </a:schemeClr>
                </a:solidFill>
              </a:rPr>
              <a:t>Fotovoltáica: transforma los rayos solares en electricidad mediante el uso de paneles solares.</a:t>
            </a:r>
          </a:p>
          <a:p>
            <a:pPr marL="342900" lvl="0" indent="-342900">
              <a:lnSpc>
                <a:spcPct val="90000"/>
              </a:lnSpc>
              <a:spcBef>
                <a:spcPts val="1000"/>
              </a:spcBef>
              <a:buClr>
                <a:schemeClr val="accent1"/>
              </a:buClr>
              <a:buSzPts val="1000"/>
              <a:buFont typeface="Wingdings 3" charset="2"/>
              <a:buChar char=""/>
              <a:tabLst>
                <a:tab pos="457200" algn="l"/>
              </a:tabLst>
            </a:pPr>
            <a:r>
              <a:rPr lang="en-US" sz="1700">
                <a:solidFill>
                  <a:schemeClr val="tx1">
                    <a:lumMod val="75000"/>
                    <a:lumOff val="25000"/>
                  </a:schemeClr>
                </a:solidFill>
              </a:rPr>
              <a:t>Fototérmica: emplea calor para hacer energía gracias a los colectores solares</a:t>
            </a:r>
          </a:p>
          <a:p>
            <a:pPr marL="342900" lvl="0" indent="-342900">
              <a:lnSpc>
                <a:spcPct val="90000"/>
              </a:lnSpc>
              <a:spcBef>
                <a:spcPts val="1000"/>
              </a:spcBef>
              <a:buClr>
                <a:schemeClr val="accent1"/>
              </a:buClr>
              <a:buSzPts val="1000"/>
              <a:buFont typeface="Wingdings 3" charset="2"/>
              <a:buChar char=""/>
              <a:tabLst>
                <a:tab pos="457200" algn="l"/>
              </a:tabLst>
            </a:pPr>
            <a:r>
              <a:rPr lang="en-US" sz="1700">
                <a:solidFill>
                  <a:schemeClr val="tx1">
                    <a:lumMod val="75000"/>
                    <a:lumOff val="25000"/>
                  </a:schemeClr>
                </a:solidFill>
              </a:rPr>
              <a:t>Termoeléctrica: convierte el calor en energía eléctrica de forma indirecta.</a:t>
            </a:r>
            <a:endParaRPr lang="en-US" sz="1700">
              <a:solidFill>
                <a:schemeClr val="tx1">
                  <a:lumMod val="75000"/>
                  <a:lumOff val="25000"/>
                </a:schemeClr>
              </a:solidFill>
              <a:effectLst/>
            </a:endParaRPr>
          </a:p>
        </p:txBody>
      </p:sp>
      <p:pic>
        <p:nvPicPr>
          <p:cNvPr id="3" name="Imagen 2">
            <a:extLst>
              <a:ext uri="{FF2B5EF4-FFF2-40B4-BE49-F238E27FC236}">
                <a16:creationId xmlns:a16="http://schemas.microsoft.com/office/drawing/2014/main" id="{A646254F-ACA7-4839-81E9-D693F7602669}"/>
              </a:ext>
            </a:extLst>
          </p:cNvPr>
          <p:cNvPicPr>
            <a:picLocks noChangeAspect="1"/>
          </p:cNvPicPr>
          <p:nvPr/>
        </p:nvPicPr>
        <p:blipFill rotWithShape="1">
          <a:blip r:embed="rId2"/>
          <a:srcRect l="46333" r="10327" b="-1"/>
          <a:stretch/>
        </p:blipFill>
        <p:spPr>
          <a:xfrm>
            <a:off x="7736146" y="711199"/>
            <a:ext cx="3768466" cy="5419237"/>
          </a:xfrm>
          <a:prstGeom prst="rect">
            <a:avLst/>
          </a:prstGeom>
        </p:spPr>
      </p:pic>
    </p:spTree>
    <p:extLst>
      <p:ext uri="{BB962C8B-B14F-4D97-AF65-F5344CB8AC3E}">
        <p14:creationId xmlns:p14="http://schemas.microsoft.com/office/powerpoint/2010/main" val="36398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C6C6603D-F559-4CD2-92AB-1C1608E3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B68745B1-B8F3-48BE-9A4C-D9E63D754CB5}"/>
              </a:ext>
            </a:extLst>
          </p:cNvPr>
          <p:cNvPicPr>
            <a:picLocks noChangeAspect="1"/>
          </p:cNvPicPr>
          <p:nvPr/>
        </p:nvPicPr>
        <p:blipFill rotWithShape="1">
          <a:blip r:embed="rId2"/>
          <a:srcRect l="12417" r="11439" b="2"/>
          <a:stretch/>
        </p:blipFill>
        <p:spPr>
          <a:xfrm>
            <a:off x="52734" y="3427780"/>
            <a:ext cx="4646985" cy="3428990"/>
          </a:xfrm>
          <a:prstGeom prst="rect">
            <a:avLst/>
          </a:prstGeom>
        </p:spPr>
      </p:pic>
      <p:sp>
        <p:nvSpPr>
          <p:cNvPr id="43" name="Rectangle 42">
            <a:extLst>
              <a:ext uri="{FF2B5EF4-FFF2-40B4-BE49-F238E27FC236}">
                <a16:creationId xmlns:a16="http://schemas.microsoft.com/office/drawing/2014/main" id="{027C296A-0617-4D21-AF6B-358A10ABD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rgbClr val="4D4D2C"/>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4D8B6B03-4DCB-4178-B843-7DCD12039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Imagen 2">
            <a:extLst>
              <a:ext uri="{FF2B5EF4-FFF2-40B4-BE49-F238E27FC236}">
                <a16:creationId xmlns:a16="http://schemas.microsoft.com/office/drawing/2014/main" id="{BF8589FF-8D5E-4FE4-9278-B0B1D1B66087}"/>
              </a:ext>
            </a:extLst>
          </p:cNvPr>
          <p:cNvPicPr>
            <a:picLocks noChangeAspect="1"/>
          </p:cNvPicPr>
          <p:nvPr/>
        </p:nvPicPr>
        <p:blipFill rotWithShape="1">
          <a:blip r:embed="rId3"/>
          <a:srcRect l="9817" r="2" b="2"/>
          <a:stretch/>
        </p:blipFill>
        <p:spPr>
          <a:xfrm>
            <a:off x="52734" y="-15560"/>
            <a:ext cx="4646985" cy="3429000"/>
          </a:xfrm>
          <a:prstGeom prst="rect">
            <a:avLst/>
          </a:prstGeom>
        </p:spPr>
      </p:pic>
      <p:cxnSp>
        <p:nvCxnSpPr>
          <p:cNvPr id="47" name="Straight Connector 46">
            <a:extLst>
              <a:ext uri="{FF2B5EF4-FFF2-40B4-BE49-F238E27FC236}">
                <a16:creationId xmlns:a16="http://schemas.microsoft.com/office/drawing/2014/main" id="{9BDA9979-0841-4105-9C70-00F46A1C42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rgbClr val="4D4D2C"/>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E2197156-40C2-4EA6-ACD3-60D8062660A2}"/>
              </a:ext>
            </a:extLst>
          </p:cNvPr>
          <p:cNvSpPr/>
          <p:nvPr/>
        </p:nvSpPr>
        <p:spPr>
          <a:xfrm>
            <a:off x="6438191" y="2133600"/>
            <a:ext cx="5066419" cy="3777622"/>
          </a:xfrm>
          <a:prstGeom prst="rect">
            <a:avLst/>
          </a:prstGeom>
        </p:spPr>
        <p:txBody>
          <a:bodyPr vert="horz" lIns="91440" tIns="45720" rIns="91440" bIns="45720" rtlCol="0">
            <a:normAutofit/>
          </a:bodyPr>
          <a:lstStyle/>
          <a:p>
            <a:pPr>
              <a:lnSpc>
                <a:spcPct val="90000"/>
              </a:lnSpc>
              <a:spcBef>
                <a:spcPts val="1000"/>
              </a:spcBef>
              <a:buClr>
                <a:srgbClr val="C38C74"/>
              </a:buClr>
              <a:buFont typeface="Wingdings 3" charset="2"/>
              <a:buChar char=""/>
            </a:pPr>
            <a:r>
              <a:rPr lang="en-US" sz="1500" b="1">
                <a:solidFill>
                  <a:schemeClr val="tx1">
                    <a:lumMod val="75000"/>
                    <a:lumOff val="25000"/>
                  </a:schemeClr>
                </a:solidFill>
              </a:rPr>
              <a:t>14. Energía hidráulica</a:t>
            </a:r>
            <a:endParaRPr lang="en-US" sz="1500">
              <a:solidFill>
                <a:schemeClr val="tx1">
                  <a:lumMod val="75000"/>
                  <a:lumOff val="25000"/>
                </a:schemeClr>
              </a:solidFill>
            </a:endParaRPr>
          </a:p>
          <a:p>
            <a:pPr>
              <a:lnSpc>
                <a:spcPct val="90000"/>
              </a:lnSpc>
              <a:spcBef>
                <a:spcPts val="1000"/>
              </a:spcBef>
              <a:buClr>
                <a:srgbClr val="C38C74"/>
              </a:buClr>
              <a:buFont typeface="Wingdings 3" charset="2"/>
              <a:buChar char=""/>
            </a:pPr>
            <a:r>
              <a:rPr lang="en-US" sz="1500">
                <a:solidFill>
                  <a:schemeClr val="tx1">
                    <a:lumMod val="75000"/>
                    <a:lumOff val="25000"/>
                  </a:schemeClr>
                </a:solidFill>
              </a:rPr>
              <a:t>De nuevo, un tipo de energía renovable, que </a:t>
            </a:r>
            <a:r>
              <a:rPr lang="en-US" sz="1500" b="1">
                <a:solidFill>
                  <a:schemeClr val="tx1">
                    <a:lumMod val="75000"/>
                    <a:lumOff val="25000"/>
                  </a:schemeClr>
                </a:solidFill>
              </a:rPr>
              <a:t>posee energía potencial gravitatoria</a:t>
            </a:r>
            <a:r>
              <a:rPr lang="en-US" sz="1500">
                <a:solidFill>
                  <a:schemeClr val="tx1">
                    <a:lumMod val="75000"/>
                    <a:lumOff val="25000"/>
                  </a:schemeClr>
                </a:solidFill>
              </a:rPr>
              <a:t> y, si se deja caer, también contiene energía cinética, pues emplea el movimiento del agua para producir esta energía.</a:t>
            </a:r>
          </a:p>
          <a:p>
            <a:pPr>
              <a:lnSpc>
                <a:spcPct val="90000"/>
              </a:lnSpc>
              <a:spcBef>
                <a:spcPts val="1000"/>
              </a:spcBef>
              <a:buClr>
                <a:srgbClr val="C38C74"/>
              </a:buClr>
              <a:buFont typeface="Wingdings 3" charset="2"/>
              <a:buChar char=""/>
            </a:pPr>
            <a:r>
              <a:rPr lang="en-US" sz="1500" b="1">
                <a:solidFill>
                  <a:schemeClr val="tx1">
                    <a:lumMod val="75000"/>
                    <a:lumOff val="25000"/>
                  </a:schemeClr>
                </a:solidFill>
              </a:rPr>
              <a:t>15. Energía lumínica</a:t>
            </a:r>
            <a:endParaRPr lang="en-US" sz="1500">
              <a:solidFill>
                <a:schemeClr val="tx1">
                  <a:lumMod val="75000"/>
                  <a:lumOff val="25000"/>
                </a:schemeClr>
              </a:solidFill>
            </a:endParaRPr>
          </a:p>
          <a:p>
            <a:pPr>
              <a:lnSpc>
                <a:spcPct val="90000"/>
              </a:lnSpc>
              <a:spcBef>
                <a:spcPts val="1000"/>
              </a:spcBef>
              <a:buClr>
                <a:srgbClr val="C38C74"/>
              </a:buClr>
              <a:buFont typeface="Wingdings 3" charset="2"/>
              <a:buChar char=""/>
            </a:pPr>
            <a:r>
              <a:rPr lang="en-US" sz="1500">
                <a:solidFill>
                  <a:schemeClr val="tx1">
                    <a:lumMod val="75000"/>
                    <a:lumOff val="25000"/>
                  </a:schemeClr>
                </a:solidFill>
              </a:rPr>
              <a:t>Es la energía transportada por la luz, pero no debe confundirse con la energía radiante, puesto que </a:t>
            </a:r>
            <a:r>
              <a:rPr lang="en-US" sz="1500" b="1">
                <a:solidFill>
                  <a:schemeClr val="tx1">
                    <a:lumMod val="75000"/>
                    <a:lumOff val="25000"/>
                  </a:schemeClr>
                </a:solidFill>
              </a:rPr>
              <a:t>en esta última no todas las longitudes de onda comportan la misma cantidad de energía</a:t>
            </a:r>
            <a:r>
              <a:rPr lang="en-US" sz="1500">
                <a:solidFill>
                  <a:schemeClr val="tx1">
                    <a:lumMod val="75000"/>
                    <a:lumOff val="25000"/>
                  </a:schemeClr>
                </a:solidFill>
              </a:rPr>
              <a:t>. La energía luminosa es capaz de broncear o quemar nuestra piel, por lo que puede emplearse, por ejemplo, para fundir metales. </a:t>
            </a:r>
            <a:endParaRPr lang="en-US" sz="1500">
              <a:solidFill>
                <a:schemeClr val="tx1">
                  <a:lumMod val="75000"/>
                  <a:lumOff val="25000"/>
                </a:schemeClr>
              </a:solidFill>
              <a:effectLst/>
            </a:endParaRPr>
          </a:p>
        </p:txBody>
      </p:sp>
    </p:spTree>
    <p:extLst>
      <p:ext uri="{BB962C8B-B14F-4D97-AF65-F5344CB8AC3E}">
        <p14:creationId xmlns:p14="http://schemas.microsoft.com/office/powerpoint/2010/main" val="62169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8C910A-DB30-4327-98DC-7E4AD90752D3}"/>
              </a:ext>
            </a:extLst>
          </p:cNvPr>
          <p:cNvSpPr txBox="1"/>
          <p:nvPr/>
        </p:nvSpPr>
        <p:spPr>
          <a:xfrm>
            <a:off x="2455101" y="1277655"/>
            <a:ext cx="8567803" cy="3139321"/>
          </a:xfrm>
          <a:prstGeom prst="rect">
            <a:avLst/>
          </a:prstGeom>
          <a:noFill/>
        </p:spPr>
        <p:txBody>
          <a:bodyPr wrap="square">
            <a:spAutoFit/>
          </a:bodyPr>
          <a:lstStyle/>
          <a:p>
            <a:r>
              <a:rPr lang="es-MX" sz="3600" b="1" dirty="0"/>
              <a:t>ACTIVIDAD:</a:t>
            </a:r>
          </a:p>
          <a:p>
            <a:endParaRPr lang="es-MX" sz="3600" b="1" dirty="0"/>
          </a:p>
          <a:p>
            <a:r>
              <a:rPr lang="es-MX" dirty="0"/>
              <a:t>- Buscar en internet los diferentes usos que tienen las energías vistas en clases (ppt).</a:t>
            </a:r>
          </a:p>
          <a:p>
            <a:r>
              <a:rPr lang="es-MX" dirty="0"/>
              <a:t>- Escribir 4 usos .</a:t>
            </a:r>
          </a:p>
          <a:p>
            <a:r>
              <a:rPr lang="es-MX" dirty="0"/>
              <a:t>- El trabajo se debe realizar en su cuaderno, con título </a:t>
            </a:r>
          </a:p>
          <a:p>
            <a:r>
              <a:rPr lang="es-MX" dirty="0"/>
              <a:t>-Como título de su trabajo será “Las energías y sus utilizaciones”.</a:t>
            </a:r>
          </a:p>
          <a:p>
            <a:r>
              <a:rPr lang="es-MX" dirty="0"/>
              <a:t>-Luego escriben el nombre de la energía y abajo sus usos.</a:t>
            </a:r>
          </a:p>
          <a:p>
            <a:r>
              <a:rPr lang="es-MX" b="1" dirty="0">
                <a:solidFill>
                  <a:srgbClr val="FF0000"/>
                </a:solidFill>
              </a:rPr>
              <a:t>FECHA DE ENTREGA: 08 DE ABRIL, 2021</a:t>
            </a:r>
          </a:p>
        </p:txBody>
      </p:sp>
    </p:spTree>
    <p:extLst>
      <p:ext uri="{BB962C8B-B14F-4D97-AF65-F5344CB8AC3E}">
        <p14:creationId xmlns:p14="http://schemas.microsoft.com/office/powerpoint/2010/main" val="241381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77E3A4-75EB-456A-8AE4-26F6092C6052}"/>
              </a:ext>
            </a:extLst>
          </p:cNvPr>
          <p:cNvPicPr>
            <a:picLocks noChangeAspect="1"/>
          </p:cNvPicPr>
          <p:nvPr/>
        </p:nvPicPr>
        <p:blipFill>
          <a:blip r:embed="rId2"/>
          <a:stretch>
            <a:fillRect/>
          </a:stretch>
        </p:blipFill>
        <p:spPr>
          <a:xfrm>
            <a:off x="4141614" y="789923"/>
            <a:ext cx="5403219" cy="5574362"/>
          </a:xfrm>
          <a:prstGeom prst="rect">
            <a:avLst/>
          </a:prstGeom>
        </p:spPr>
      </p:pic>
    </p:spTree>
    <p:extLst>
      <p:ext uri="{BB962C8B-B14F-4D97-AF65-F5344CB8AC3E}">
        <p14:creationId xmlns:p14="http://schemas.microsoft.com/office/powerpoint/2010/main" val="9943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0052-5A42-4530-AF3C-AD01380E8C72}"/>
              </a:ext>
            </a:extLst>
          </p:cNvPr>
          <p:cNvSpPr>
            <a:spLocks noGrp="1"/>
          </p:cNvSpPr>
          <p:nvPr>
            <p:ph type="ctrTitle"/>
          </p:nvPr>
        </p:nvSpPr>
        <p:spPr>
          <a:xfrm>
            <a:off x="5105400" y="655320"/>
            <a:ext cx="6399212" cy="6202680"/>
          </a:xfrm>
        </p:spPr>
        <p:txBody>
          <a:bodyPr>
            <a:normAutofit fontScale="90000"/>
          </a:bodyPr>
          <a:lstStyle/>
          <a:p>
            <a:pPr>
              <a:lnSpc>
                <a:spcPct val="90000"/>
              </a:lnSpc>
            </a:pP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br>
              <a:rPr lang="es-CL" sz="1400" dirty="0">
                <a:latin typeface="Arial" panose="020B0604020202020204" pitchFamily="34" charset="0"/>
                <a:cs typeface="Arial" panose="020B0604020202020204" pitchFamily="34" charset="0"/>
              </a:rPr>
            </a:br>
            <a:r>
              <a:rPr lang="es-CL" sz="3100" dirty="0">
                <a:latin typeface="Arial" panose="020B0604020202020204" pitchFamily="34" charset="0"/>
                <a:cs typeface="Arial" panose="020B0604020202020204" pitchFamily="34" charset="0"/>
              </a:rPr>
              <a:t>Existen diferentes significados para la palabra energía, pero suele considerarse como la fuerza de acción o fuerza de trabajo que provoca cambios en algo, ya sea materia, organismos, objetos, etc.</a:t>
            </a:r>
            <a:br>
              <a:rPr lang="es-CL" sz="3100" dirty="0">
                <a:latin typeface="Arial" panose="020B0604020202020204" pitchFamily="34" charset="0"/>
                <a:cs typeface="Arial" panose="020B0604020202020204" pitchFamily="34" charset="0"/>
              </a:rPr>
            </a:br>
            <a:r>
              <a:rPr lang="es-CL" sz="3100" b="1" dirty="0">
                <a:latin typeface="Arial" panose="020B0604020202020204" pitchFamily="34" charset="0"/>
                <a:cs typeface="Arial" panose="020B0604020202020204" pitchFamily="34" charset="0"/>
              </a:rPr>
              <a:t>La energía es un elemento básico en la naturaleza</a:t>
            </a:r>
            <a:r>
              <a:rPr lang="es-CL" sz="3100" dirty="0">
                <a:latin typeface="Arial" panose="020B0604020202020204" pitchFamily="34" charset="0"/>
                <a:cs typeface="Arial" panose="020B0604020202020204" pitchFamily="34" charset="0"/>
              </a:rPr>
              <a:t>. Mueve los coches para que circulen por la autopista, hace volar los aviones para que nos lleven a nuestro destino vacacional, permite que tengamos luz en nuestro hogar, que podamos ver la televisión y que nuestros órganos funcionen correctamente.</a:t>
            </a:r>
            <a:br>
              <a:rPr lang="es-CL" sz="3100" dirty="0"/>
            </a:br>
            <a:endParaRPr lang="es-CL" sz="3100" dirty="0"/>
          </a:p>
        </p:txBody>
      </p:sp>
      <p:pic>
        <p:nvPicPr>
          <p:cNvPr id="3" name="Imagen 2">
            <a:extLst>
              <a:ext uri="{FF2B5EF4-FFF2-40B4-BE49-F238E27FC236}">
                <a16:creationId xmlns:a16="http://schemas.microsoft.com/office/drawing/2014/main" id="{609DB8D6-3C7E-4DA6-B36A-2FA652ADED11}"/>
              </a:ext>
            </a:extLst>
          </p:cNvPr>
          <p:cNvPicPr>
            <a:picLocks noChangeAspect="1"/>
          </p:cNvPicPr>
          <p:nvPr/>
        </p:nvPicPr>
        <p:blipFill rotWithShape="1">
          <a:blip r:embed="rId2"/>
          <a:srcRect l="36749" r="20156" b="-2"/>
          <a:stretch/>
        </p:blipFill>
        <p:spPr>
          <a:xfrm>
            <a:off x="2032987" y="2216703"/>
            <a:ext cx="2867710" cy="3821837"/>
          </a:xfrm>
          <a:prstGeom prst="rect">
            <a:avLst/>
          </a:prstGeom>
        </p:spPr>
      </p:pic>
    </p:spTree>
    <p:extLst>
      <p:ext uri="{BB962C8B-B14F-4D97-AF65-F5344CB8AC3E}">
        <p14:creationId xmlns:p14="http://schemas.microsoft.com/office/powerpoint/2010/main" val="34701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B85B40"/>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1113025-890A-4FE7-9867-1683546CCB15}"/>
              </a:ext>
            </a:extLst>
          </p:cNvPr>
          <p:cNvSpPr>
            <a:spLocks noGrp="1"/>
          </p:cNvSpPr>
          <p:nvPr>
            <p:ph idx="1"/>
          </p:nvPr>
        </p:nvSpPr>
        <p:spPr>
          <a:xfrm>
            <a:off x="649225" y="290500"/>
            <a:ext cx="3650278" cy="6277000"/>
          </a:xfrm>
        </p:spPr>
        <p:txBody>
          <a:bodyPr>
            <a:normAutofit/>
          </a:bodyPr>
          <a:lstStyle/>
          <a:p>
            <a:pPr marL="0" indent="0">
              <a:lnSpc>
                <a:spcPct val="90000"/>
              </a:lnSpc>
              <a:buClr>
                <a:srgbClr val="F05022"/>
              </a:buClr>
              <a:buNone/>
            </a:pPr>
            <a:endParaRPr lang="es-CL" sz="1100" b="1" dirty="0">
              <a:latin typeface="Arial" panose="020B0604020202020204" pitchFamily="34" charset="0"/>
              <a:cs typeface="Arial" panose="020B0604020202020204" pitchFamily="34" charset="0"/>
            </a:endParaRPr>
          </a:p>
          <a:p>
            <a:pPr marL="0" indent="0">
              <a:lnSpc>
                <a:spcPct val="90000"/>
              </a:lnSpc>
              <a:buClr>
                <a:srgbClr val="F05022"/>
              </a:buClr>
              <a:buNone/>
            </a:pPr>
            <a:endParaRPr lang="es-CL" sz="1600" b="1" dirty="0">
              <a:latin typeface="Arial" panose="020B0604020202020204" pitchFamily="34" charset="0"/>
              <a:cs typeface="Arial" panose="020B0604020202020204" pitchFamily="34" charset="0"/>
            </a:endParaRPr>
          </a:p>
          <a:p>
            <a:pPr marL="0" indent="0">
              <a:lnSpc>
                <a:spcPct val="90000"/>
              </a:lnSpc>
              <a:buClr>
                <a:srgbClr val="F05022"/>
              </a:buClr>
              <a:buNone/>
            </a:pPr>
            <a:r>
              <a:rPr lang="es-CL" sz="1600" b="1" dirty="0">
                <a:latin typeface="Arial" panose="020B0604020202020204" pitchFamily="34" charset="0"/>
                <a:cs typeface="Arial" panose="020B0604020202020204" pitchFamily="34" charset="0"/>
              </a:rPr>
              <a:t>Diferentes tipos de energía</a:t>
            </a:r>
            <a:endParaRPr lang="es-CL" sz="1600" dirty="0">
              <a:latin typeface="Arial" panose="020B0604020202020204" pitchFamily="34" charset="0"/>
              <a:cs typeface="Arial" panose="020B0604020202020204" pitchFamily="34" charset="0"/>
            </a:endParaRPr>
          </a:p>
          <a:p>
            <a:pPr marL="0" indent="0">
              <a:lnSpc>
                <a:spcPct val="90000"/>
              </a:lnSpc>
              <a:buClr>
                <a:srgbClr val="F05022"/>
              </a:buClr>
              <a:buNone/>
            </a:pPr>
            <a:r>
              <a:rPr lang="es-CL" sz="1600" dirty="0">
                <a:latin typeface="Arial" panose="020B0604020202020204" pitchFamily="34" charset="0"/>
                <a:cs typeface="Arial" panose="020B0604020202020204" pitchFamily="34" charset="0"/>
              </a:rPr>
              <a:t>La energía puede ser creada, almacenada o transferida de un lugar a otro o de un objeto a otro objeto de diferentes maneras.</a:t>
            </a:r>
          </a:p>
          <a:p>
            <a:pPr marL="0" indent="0">
              <a:lnSpc>
                <a:spcPct val="90000"/>
              </a:lnSpc>
              <a:buClr>
                <a:srgbClr val="F05022"/>
              </a:buClr>
              <a:buNone/>
            </a:pPr>
            <a:endParaRPr lang="es-CL" sz="1600" dirty="0">
              <a:latin typeface="Arial" panose="020B0604020202020204" pitchFamily="34" charset="0"/>
              <a:cs typeface="Arial" panose="020B0604020202020204" pitchFamily="34" charset="0"/>
            </a:endParaRPr>
          </a:p>
          <a:p>
            <a:pPr marL="0" indent="0">
              <a:lnSpc>
                <a:spcPct val="90000"/>
              </a:lnSpc>
              <a:buClr>
                <a:srgbClr val="F05022"/>
              </a:buClr>
              <a:buNone/>
            </a:pPr>
            <a:r>
              <a:rPr lang="es-CL" sz="1600" b="1" dirty="0">
                <a:latin typeface="Arial" panose="020B0604020202020204" pitchFamily="34" charset="0"/>
                <a:cs typeface="Arial" panose="020B0604020202020204" pitchFamily="34" charset="0"/>
              </a:rPr>
              <a:t>1. Energía mecánica</a:t>
            </a:r>
            <a:endParaRPr lang="es-CL" sz="1600" dirty="0">
              <a:latin typeface="Arial" panose="020B0604020202020204" pitchFamily="34" charset="0"/>
              <a:cs typeface="Arial" panose="020B0604020202020204" pitchFamily="34" charset="0"/>
            </a:endParaRPr>
          </a:p>
          <a:p>
            <a:pPr marL="0" indent="0">
              <a:lnSpc>
                <a:spcPct val="90000"/>
              </a:lnSpc>
              <a:buClr>
                <a:srgbClr val="F05022"/>
              </a:buClr>
              <a:buNone/>
            </a:pPr>
            <a:r>
              <a:rPr lang="es-CL" sz="1600" dirty="0">
                <a:latin typeface="Arial" panose="020B0604020202020204" pitchFamily="34" charset="0"/>
                <a:cs typeface="Arial" panose="020B0604020202020204" pitchFamily="34" charset="0"/>
              </a:rPr>
              <a:t>Este tipo de energía </a:t>
            </a:r>
            <a:r>
              <a:rPr lang="es-CL" sz="1600" b="1" dirty="0">
                <a:latin typeface="Arial" panose="020B0604020202020204" pitchFamily="34" charset="0"/>
                <a:cs typeface="Arial" panose="020B0604020202020204" pitchFamily="34" charset="0"/>
              </a:rPr>
              <a:t>se asocia al movimiento y la posición de un objeto normalmente en algún campo de fuerza</a:t>
            </a:r>
            <a:r>
              <a:rPr lang="es-CL" sz="1600" dirty="0">
                <a:latin typeface="Arial" panose="020B0604020202020204" pitchFamily="34" charset="0"/>
                <a:cs typeface="Arial" panose="020B0604020202020204" pitchFamily="34" charset="0"/>
              </a:rPr>
              <a:t> (por ejemplo, el campo gravitatorio). Se suele dividir en transitoria y almacenada.</a:t>
            </a:r>
          </a:p>
          <a:p>
            <a:pPr marL="0" indent="0">
              <a:lnSpc>
                <a:spcPct val="90000"/>
              </a:lnSpc>
              <a:buClr>
                <a:srgbClr val="F05022"/>
              </a:buClr>
              <a:buNone/>
            </a:pPr>
            <a:r>
              <a:rPr lang="es-CL" sz="1600" dirty="0">
                <a:latin typeface="Arial" panose="020B0604020202020204" pitchFamily="34" charset="0"/>
                <a:cs typeface="Arial" panose="020B0604020202020204" pitchFamily="34" charset="0"/>
              </a:rPr>
              <a:t>La energía transitoria es la energía en movimiento, es decir, la energía que se transfiere de un lugar a otro. La energía almacenada es la energía contenida dentro de una sustancia u objeto</a:t>
            </a:r>
            <a:r>
              <a:rPr lang="es-CL" sz="1100" dirty="0">
                <a:latin typeface="Arial" panose="020B0604020202020204" pitchFamily="34" charset="0"/>
                <a:cs typeface="Arial" panose="020B0604020202020204" pitchFamily="34" charset="0"/>
              </a:rPr>
              <a:t>.</a:t>
            </a:r>
          </a:p>
          <a:p>
            <a:pPr marL="0" indent="0">
              <a:lnSpc>
                <a:spcPct val="90000"/>
              </a:lnSpc>
              <a:buClr>
                <a:srgbClr val="F05022"/>
              </a:buClr>
              <a:buNone/>
            </a:pPr>
            <a:endParaRPr lang="es-CL" sz="11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F3CFBF38-ADFE-4B83-B489-F5CB60D73859}"/>
              </a:ext>
            </a:extLst>
          </p:cNvPr>
          <p:cNvPicPr>
            <a:picLocks noChangeAspect="1"/>
          </p:cNvPicPr>
          <p:nvPr/>
        </p:nvPicPr>
        <p:blipFill>
          <a:blip r:embed="rId2"/>
          <a:stretch>
            <a:fillRect/>
          </a:stretch>
        </p:blipFill>
        <p:spPr>
          <a:xfrm>
            <a:off x="4619543" y="1536764"/>
            <a:ext cx="6953577" cy="3459405"/>
          </a:xfrm>
          <a:prstGeom prst="rect">
            <a:avLst/>
          </a:prstGeom>
        </p:spPr>
      </p:pic>
      <p:sp>
        <p:nvSpPr>
          <p:cNvPr id="12"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77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Rectángulo 2">
            <a:extLst>
              <a:ext uri="{FF2B5EF4-FFF2-40B4-BE49-F238E27FC236}">
                <a16:creationId xmlns:a16="http://schemas.microsoft.com/office/drawing/2014/main" id="{790E62A2-8EFE-4E57-B49A-EC40423F0D21}"/>
              </a:ext>
            </a:extLst>
          </p:cNvPr>
          <p:cNvSpPr/>
          <p:nvPr/>
        </p:nvSpPr>
        <p:spPr>
          <a:xfrm>
            <a:off x="1683956" y="714375"/>
            <a:ext cx="4140772" cy="5196847"/>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600" b="1" dirty="0">
                <a:solidFill>
                  <a:srgbClr val="000000"/>
                </a:solidFill>
              </a:rPr>
              <a:t>2. Energía cinética</a:t>
            </a:r>
            <a:endParaRPr lang="en-US" sz="1600" dirty="0">
              <a:solidFill>
                <a:srgbClr val="000000"/>
              </a:solidFill>
            </a:endParaRPr>
          </a:p>
          <a:p>
            <a:pPr>
              <a:lnSpc>
                <a:spcPct val="90000"/>
              </a:lnSpc>
              <a:spcBef>
                <a:spcPts val="1000"/>
              </a:spcBef>
              <a:buClr>
                <a:schemeClr val="accent1"/>
              </a:buClr>
              <a:buFont typeface="Wingdings 3" charset="2"/>
              <a:buChar char=""/>
            </a:pPr>
            <a:r>
              <a:rPr lang="en-US" sz="1600" dirty="0">
                <a:solidFill>
                  <a:srgbClr val="000000"/>
                </a:solidFill>
              </a:rPr>
              <a:t>Es un tipo de energía mecánica, que se se asocia a los cueros que están en movimiento. Si no se mueve, no posee energía cinética. Depende de la masa y de la velocidad del cuerpo, es decir, cuanto más pesada es una cosa, y cuanto más rápido se mueve, más energía cinética tiene.</a:t>
            </a:r>
            <a:r>
              <a:rPr lang="en-US" sz="1600" b="1" dirty="0">
                <a:solidFill>
                  <a:srgbClr val="000000"/>
                </a:solidFill>
              </a:rPr>
              <a:t> Puede transferirse de un objeto a otro</a:t>
            </a:r>
            <a:r>
              <a:rPr lang="en-US" sz="1600" dirty="0">
                <a:solidFill>
                  <a:srgbClr val="000000"/>
                </a:solidFill>
              </a:rPr>
              <a:t> cuando los dos cuerpos se golpean. El viento al mover las aspas de un molino es energía cinética.</a:t>
            </a:r>
          </a:p>
          <a:p>
            <a:pPr>
              <a:lnSpc>
                <a:spcPct val="90000"/>
              </a:lnSpc>
              <a:spcBef>
                <a:spcPts val="1000"/>
              </a:spcBef>
              <a:buClr>
                <a:schemeClr val="accent1"/>
              </a:buClr>
              <a:buFont typeface="Wingdings 3" charset="2"/>
              <a:buChar char=""/>
            </a:pPr>
            <a:endParaRPr lang="en-US" sz="1600" dirty="0">
              <a:solidFill>
                <a:srgbClr val="000000"/>
              </a:solidFill>
              <a:effectLst/>
            </a:endParaRPr>
          </a:p>
          <a:p>
            <a:pPr>
              <a:lnSpc>
                <a:spcPct val="90000"/>
              </a:lnSpc>
              <a:spcBef>
                <a:spcPts val="1000"/>
              </a:spcBef>
              <a:buClr>
                <a:schemeClr val="accent1"/>
              </a:buClr>
              <a:buFont typeface="Wingdings 3" charset="2"/>
              <a:buChar char=""/>
            </a:pPr>
            <a:r>
              <a:rPr lang="en-US" sz="1600" b="1" dirty="0">
                <a:solidFill>
                  <a:srgbClr val="000000"/>
                </a:solidFill>
              </a:rPr>
              <a:t>3. Energía potencial</a:t>
            </a:r>
            <a:endParaRPr lang="en-US" sz="1600" dirty="0">
              <a:solidFill>
                <a:srgbClr val="000000"/>
              </a:solidFill>
            </a:endParaRPr>
          </a:p>
          <a:p>
            <a:pPr>
              <a:lnSpc>
                <a:spcPct val="90000"/>
              </a:lnSpc>
              <a:spcBef>
                <a:spcPts val="1000"/>
              </a:spcBef>
              <a:buClr>
                <a:schemeClr val="accent1"/>
              </a:buClr>
              <a:buFont typeface="Wingdings 3" charset="2"/>
              <a:buChar char=""/>
            </a:pPr>
            <a:r>
              <a:rPr lang="en-US" sz="1600" dirty="0">
                <a:solidFill>
                  <a:srgbClr val="000000"/>
                </a:solidFill>
              </a:rPr>
              <a:t>La energía potencial</a:t>
            </a:r>
            <a:r>
              <a:rPr lang="en-US" sz="1600" b="1" dirty="0">
                <a:solidFill>
                  <a:srgbClr val="000000"/>
                </a:solidFill>
              </a:rPr>
              <a:t> también es un tipo de energía mecánica</a:t>
            </a:r>
            <a:r>
              <a:rPr lang="en-US" sz="1600" dirty="0">
                <a:solidFill>
                  <a:srgbClr val="000000"/>
                </a:solidFill>
              </a:rPr>
              <a:t>, concretamente la energía almacenada. </a:t>
            </a:r>
          </a:p>
          <a:p>
            <a:pPr>
              <a:lnSpc>
                <a:spcPct val="90000"/>
              </a:lnSpc>
              <a:spcBef>
                <a:spcPts val="1000"/>
              </a:spcBef>
              <a:buClr>
                <a:schemeClr val="accent1"/>
              </a:buClr>
              <a:buFont typeface="Wingdings 3" charset="2"/>
              <a:buChar char=""/>
            </a:pPr>
            <a:endParaRPr lang="en-US" sz="1200" dirty="0">
              <a:solidFill>
                <a:srgbClr val="000000"/>
              </a:solidFill>
              <a:effectLst/>
            </a:endParaRPr>
          </a:p>
        </p:txBody>
      </p:sp>
      <p:pic>
        <p:nvPicPr>
          <p:cNvPr id="4" name="Imagen 3">
            <a:extLst>
              <a:ext uri="{FF2B5EF4-FFF2-40B4-BE49-F238E27FC236}">
                <a16:creationId xmlns:a16="http://schemas.microsoft.com/office/drawing/2014/main" id="{5E471DE3-9A62-490B-AB1C-18D17F5ABCBD}"/>
              </a:ext>
            </a:extLst>
          </p:cNvPr>
          <p:cNvPicPr>
            <a:picLocks noChangeAspect="1"/>
          </p:cNvPicPr>
          <p:nvPr/>
        </p:nvPicPr>
        <p:blipFill>
          <a:blip r:embed="rId2"/>
          <a:stretch>
            <a:fillRect/>
          </a:stretch>
        </p:blipFill>
        <p:spPr>
          <a:xfrm>
            <a:off x="7092969" y="3659137"/>
            <a:ext cx="4092732" cy="2698831"/>
          </a:xfrm>
          <a:prstGeom prst="rect">
            <a:avLst/>
          </a:prstGeom>
        </p:spPr>
      </p:pic>
      <p:pic>
        <p:nvPicPr>
          <p:cNvPr id="2" name="Imagen 1">
            <a:extLst>
              <a:ext uri="{FF2B5EF4-FFF2-40B4-BE49-F238E27FC236}">
                <a16:creationId xmlns:a16="http://schemas.microsoft.com/office/drawing/2014/main" id="{44C288BF-2C5B-4905-9BA6-B0A5EBEC5273}"/>
              </a:ext>
            </a:extLst>
          </p:cNvPr>
          <p:cNvPicPr>
            <a:picLocks noChangeAspect="1"/>
          </p:cNvPicPr>
          <p:nvPr/>
        </p:nvPicPr>
        <p:blipFill>
          <a:blip r:embed="rId3"/>
          <a:stretch>
            <a:fillRect/>
          </a:stretch>
        </p:blipFill>
        <p:spPr>
          <a:xfrm>
            <a:off x="7243931" y="654339"/>
            <a:ext cx="3790807" cy="2384324"/>
          </a:xfrm>
          <a:prstGeom prst="rect">
            <a:avLst/>
          </a:prstGeom>
        </p:spPr>
      </p:pic>
    </p:spTree>
    <p:extLst>
      <p:ext uri="{BB962C8B-B14F-4D97-AF65-F5344CB8AC3E}">
        <p14:creationId xmlns:p14="http://schemas.microsoft.com/office/powerpoint/2010/main" val="428070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84825E-EC03-4722-8283-74EC8EECC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2209368F-1AD1-453A-8026-F04870973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6CA6318-3044-4469-954D-B2AD9DE3B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Rectángulo 1">
            <a:extLst>
              <a:ext uri="{FF2B5EF4-FFF2-40B4-BE49-F238E27FC236}">
                <a16:creationId xmlns:a16="http://schemas.microsoft.com/office/drawing/2014/main" id="{5865CCBC-11E8-455A-A3F7-F89F26A87E89}"/>
              </a:ext>
            </a:extLst>
          </p:cNvPr>
          <p:cNvSpPr/>
          <p:nvPr/>
        </p:nvSpPr>
        <p:spPr>
          <a:xfrm>
            <a:off x="2589212" y="2125362"/>
            <a:ext cx="5835121" cy="378586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500" b="1">
                <a:solidFill>
                  <a:schemeClr val="tx1">
                    <a:lumMod val="75000"/>
                    <a:lumOff val="25000"/>
                  </a:schemeClr>
                </a:solidFill>
              </a:rPr>
              <a:t>4. Energía gravitacional</a:t>
            </a: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También es importante comprender la diferencia entre energía potencial y la energía gravitatoria. Cada objeto puede tener energía potencial pero la energía gravitacional </a:t>
            </a:r>
            <a:r>
              <a:rPr lang="en-US" sz="1500" b="1">
                <a:solidFill>
                  <a:schemeClr val="tx1">
                    <a:lumMod val="75000"/>
                    <a:lumOff val="25000"/>
                  </a:schemeClr>
                </a:solidFill>
              </a:rPr>
              <a:t>se almacena solamente en la altura del objeto</a:t>
            </a:r>
            <a:r>
              <a:rPr lang="en-US" sz="1500">
                <a:solidFill>
                  <a:schemeClr val="tx1">
                    <a:lumMod val="75000"/>
                    <a:lumOff val="25000"/>
                  </a:schemeClr>
                </a:solidFill>
              </a:rPr>
              <a:t>. Cada vez que un objeto pesado se mantiene alto, una fuerza o poder es probable que lo mantenga en equilibrio para que no caiga.</a:t>
            </a:r>
          </a:p>
          <a:p>
            <a:pPr>
              <a:lnSpc>
                <a:spcPct val="90000"/>
              </a:lnSpc>
              <a:spcBef>
                <a:spcPts val="1000"/>
              </a:spcBef>
              <a:buClr>
                <a:schemeClr val="accent1"/>
              </a:buClr>
              <a:buFont typeface="Wingdings 3" charset="2"/>
              <a:buChar char=""/>
            </a:pPr>
            <a:r>
              <a:rPr lang="en-US" sz="1500" b="1">
                <a:solidFill>
                  <a:schemeClr val="tx1">
                    <a:lumMod val="75000"/>
                    <a:lumOff val="25000"/>
                  </a:schemeClr>
                </a:solidFill>
              </a:rPr>
              <a:t>5. Energía sonora o acústica</a:t>
            </a: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La música no solamente nos hace bailar, sino que el sonido también contiene energía. De hecho, el sonido es el movimiento de la energía a través de sustancias en ondas longitudinales.</a:t>
            </a:r>
            <a:r>
              <a:rPr lang="en-US" sz="1500" b="1">
                <a:solidFill>
                  <a:schemeClr val="tx1">
                    <a:lumMod val="75000"/>
                    <a:lumOff val="25000"/>
                  </a:schemeClr>
                </a:solidFill>
              </a:rPr>
              <a:t> El sonido se produce cuando una fuerza hace que un objeto o sustancia vibre </a:t>
            </a:r>
            <a:r>
              <a:rPr lang="en-US" sz="1500">
                <a:solidFill>
                  <a:schemeClr val="tx1">
                    <a:lumMod val="75000"/>
                    <a:lumOff val="25000"/>
                  </a:schemeClr>
                </a:solidFill>
              </a:rPr>
              <a:t>y, por tanto, la energía se transfiere a través de la sustancia en una onda.</a:t>
            </a:r>
            <a:endParaRPr lang="en-US" sz="1500">
              <a:solidFill>
                <a:schemeClr val="tx1">
                  <a:lumMod val="75000"/>
                  <a:lumOff val="25000"/>
                </a:schemeClr>
              </a:solidFill>
              <a:effectLst/>
            </a:endParaRPr>
          </a:p>
        </p:txBody>
      </p:sp>
      <p:sp>
        <p:nvSpPr>
          <p:cNvPr id="41" name="Rectangle 40">
            <a:extLst>
              <a:ext uri="{FF2B5EF4-FFF2-40B4-BE49-F238E27FC236}">
                <a16:creationId xmlns:a16="http://schemas.microsoft.com/office/drawing/2014/main" id="{78E58EB9-6FE7-48F9-8C71-74043C9B0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1452" y="2124215"/>
            <a:ext cx="2873159" cy="378700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811563C-EEE3-4214-A8C4-AB84D430A9B9}"/>
              </a:ext>
            </a:extLst>
          </p:cNvPr>
          <p:cNvPicPr>
            <a:picLocks noChangeAspect="1"/>
          </p:cNvPicPr>
          <p:nvPr/>
        </p:nvPicPr>
        <p:blipFill>
          <a:blip r:embed="rId2"/>
          <a:stretch>
            <a:fillRect/>
          </a:stretch>
        </p:blipFill>
        <p:spPr>
          <a:xfrm>
            <a:off x="8834832" y="4341937"/>
            <a:ext cx="2545707" cy="1457138"/>
          </a:xfrm>
          <a:prstGeom prst="rect">
            <a:avLst/>
          </a:prstGeom>
        </p:spPr>
      </p:pic>
      <p:pic>
        <p:nvPicPr>
          <p:cNvPr id="3" name="Imagen 2">
            <a:extLst>
              <a:ext uri="{FF2B5EF4-FFF2-40B4-BE49-F238E27FC236}">
                <a16:creationId xmlns:a16="http://schemas.microsoft.com/office/drawing/2014/main" id="{2611AAB2-30BB-4A87-A547-058E61325D75}"/>
              </a:ext>
            </a:extLst>
          </p:cNvPr>
          <p:cNvPicPr>
            <a:picLocks noChangeAspect="1"/>
          </p:cNvPicPr>
          <p:nvPr/>
        </p:nvPicPr>
        <p:blipFill>
          <a:blip r:embed="rId3"/>
          <a:stretch>
            <a:fillRect/>
          </a:stretch>
        </p:blipFill>
        <p:spPr>
          <a:xfrm>
            <a:off x="8795177" y="2386288"/>
            <a:ext cx="2545707" cy="1018282"/>
          </a:xfrm>
          <a:prstGeom prst="rect">
            <a:avLst/>
          </a:prstGeom>
        </p:spPr>
      </p:pic>
    </p:spTree>
    <p:extLst>
      <p:ext uri="{BB962C8B-B14F-4D97-AF65-F5344CB8AC3E}">
        <p14:creationId xmlns:p14="http://schemas.microsoft.com/office/powerpoint/2010/main" val="341693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39">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A803F29-02AB-4C64-9BEF-07114F8722A9}"/>
              </a:ext>
            </a:extLst>
          </p:cNvPr>
          <p:cNvPicPr>
            <a:picLocks noChangeAspect="1"/>
          </p:cNvPicPr>
          <p:nvPr/>
        </p:nvPicPr>
        <p:blipFill rotWithShape="1">
          <a:blip r:embed="rId2">
            <a:alphaModFix amt="35000"/>
          </a:blip>
          <a:srcRect t="15730"/>
          <a:stretch/>
        </p:blipFill>
        <p:spPr>
          <a:xfrm>
            <a:off x="-8825" y="10"/>
            <a:ext cx="12192000" cy="6857990"/>
          </a:xfrm>
          <a:prstGeom prst="rect">
            <a:avLst/>
          </a:prstGeom>
        </p:spPr>
      </p:pic>
      <p:sp>
        <p:nvSpPr>
          <p:cNvPr id="2" name="Rectángulo 1">
            <a:extLst>
              <a:ext uri="{FF2B5EF4-FFF2-40B4-BE49-F238E27FC236}">
                <a16:creationId xmlns:a16="http://schemas.microsoft.com/office/drawing/2014/main" id="{BFEDD95B-8726-4F19-960E-51CC0818DE40}"/>
              </a:ext>
            </a:extLst>
          </p:cNvPr>
          <p:cNvSpPr/>
          <p:nvPr/>
        </p:nvSpPr>
        <p:spPr>
          <a:xfrm>
            <a:off x="1931800" y="714375"/>
            <a:ext cx="8915400" cy="5196847"/>
          </a:xfrm>
          <a:prstGeom prst="rect">
            <a:avLst/>
          </a:prstGeom>
        </p:spPr>
        <p:txBody>
          <a:bodyPr vert="horz" lIns="91440" tIns="45720" rIns="91440" bIns="45720" rtlCol="0">
            <a:noAutofit/>
          </a:bodyPr>
          <a:lstStyle/>
          <a:p>
            <a:pPr algn="just">
              <a:lnSpc>
                <a:spcPct val="90000"/>
              </a:lnSpc>
              <a:spcBef>
                <a:spcPts val="1000"/>
              </a:spcBef>
              <a:buClr>
                <a:schemeClr val="accent1"/>
              </a:buClr>
              <a:buFont typeface="Wingdings 3" charset="2"/>
              <a:buChar char=""/>
            </a:pPr>
            <a:r>
              <a:rPr lang="en-US" sz="2400" b="1" dirty="0">
                <a:solidFill>
                  <a:schemeClr val="tx1">
                    <a:lumMod val="75000"/>
                    <a:lumOff val="25000"/>
                  </a:schemeClr>
                </a:solidFill>
              </a:rPr>
              <a:t>6. Energía </a:t>
            </a:r>
            <a:r>
              <a:rPr lang="en-US" sz="2400" b="1" dirty="0" err="1">
                <a:solidFill>
                  <a:schemeClr val="tx1">
                    <a:lumMod val="75000"/>
                    <a:lumOff val="25000"/>
                  </a:schemeClr>
                </a:solidFill>
              </a:rPr>
              <a:t>eléctrica</a:t>
            </a:r>
            <a:endParaRPr lang="en-US" sz="2400" dirty="0">
              <a:solidFill>
                <a:schemeClr val="tx1">
                  <a:lumMod val="75000"/>
                  <a:lumOff val="25000"/>
                </a:schemeClr>
              </a:solidFill>
            </a:endParaRPr>
          </a:p>
          <a:p>
            <a:pPr algn="just">
              <a:lnSpc>
                <a:spcPct val="90000"/>
              </a:lnSpc>
              <a:spcBef>
                <a:spcPts val="1000"/>
              </a:spcBef>
              <a:buClr>
                <a:schemeClr val="accent1"/>
              </a:buClr>
              <a:buFont typeface="Wingdings 3" charset="2"/>
              <a:buChar char=""/>
            </a:pPr>
            <a:r>
              <a:rPr lang="en-US" sz="2400" dirty="0">
                <a:solidFill>
                  <a:schemeClr val="tx1">
                    <a:lumMod val="75000"/>
                    <a:lumOff val="25000"/>
                  </a:schemeClr>
                </a:solidFill>
              </a:rPr>
              <a:t>La </a:t>
            </a:r>
            <a:r>
              <a:rPr lang="en-US" sz="2400" dirty="0" err="1">
                <a:solidFill>
                  <a:schemeClr val="tx1">
                    <a:lumMod val="75000"/>
                    <a:lumOff val="25000"/>
                  </a:schemeClr>
                </a:solidFill>
              </a:rPr>
              <a:t>materia</a:t>
            </a:r>
            <a:r>
              <a:rPr lang="en-US" sz="2400" dirty="0">
                <a:solidFill>
                  <a:schemeClr val="tx1">
                    <a:lumMod val="75000"/>
                    <a:lumOff val="25000"/>
                  </a:schemeClr>
                </a:solidFill>
              </a:rPr>
              <a:t> </a:t>
            </a:r>
            <a:r>
              <a:rPr lang="en-US" sz="2400" dirty="0" err="1">
                <a:solidFill>
                  <a:schemeClr val="tx1">
                    <a:lumMod val="75000"/>
                    <a:lumOff val="25000"/>
                  </a:schemeClr>
                </a:solidFill>
              </a:rPr>
              <a:t>está</a:t>
            </a:r>
            <a:r>
              <a:rPr lang="en-US" sz="2400" dirty="0">
                <a:solidFill>
                  <a:schemeClr val="tx1">
                    <a:lumMod val="75000"/>
                    <a:lumOff val="25000"/>
                  </a:schemeClr>
                </a:solidFill>
              </a:rPr>
              <a:t> </a:t>
            </a:r>
            <a:r>
              <a:rPr lang="en-US" sz="2400" dirty="0" err="1">
                <a:solidFill>
                  <a:schemeClr val="tx1">
                    <a:lumMod val="75000"/>
                    <a:lumOff val="25000"/>
                  </a:schemeClr>
                </a:solidFill>
              </a:rPr>
              <a:t>formada</a:t>
            </a:r>
            <a:r>
              <a:rPr lang="en-US" sz="2400" dirty="0">
                <a:solidFill>
                  <a:schemeClr val="tx1">
                    <a:lumMod val="75000"/>
                    <a:lumOff val="25000"/>
                  </a:schemeClr>
                </a:solidFill>
              </a:rPr>
              <a:t> por </a:t>
            </a:r>
            <a:r>
              <a:rPr lang="en-US" sz="2400" dirty="0" err="1">
                <a:solidFill>
                  <a:schemeClr val="tx1">
                    <a:lumMod val="75000"/>
                    <a:lumOff val="25000"/>
                  </a:schemeClr>
                </a:solidFill>
              </a:rPr>
              <a:t>átomos</a:t>
            </a:r>
            <a:r>
              <a:rPr lang="en-US" sz="2400" dirty="0">
                <a:solidFill>
                  <a:schemeClr val="tx1">
                    <a:lumMod val="75000"/>
                    <a:lumOff val="25000"/>
                  </a:schemeClr>
                </a:solidFill>
              </a:rPr>
              <a:t>, que están </a:t>
            </a:r>
            <a:r>
              <a:rPr lang="en-US" sz="2400" dirty="0" err="1">
                <a:solidFill>
                  <a:schemeClr val="tx1">
                    <a:lumMod val="75000"/>
                    <a:lumOff val="25000"/>
                  </a:schemeClr>
                </a:solidFill>
              </a:rPr>
              <a:t>compuestos</a:t>
            </a:r>
            <a:r>
              <a:rPr lang="en-US" sz="2400" dirty="0">
                <a:solidFill>
                  <a:schemeClr val="tx1">
                    <a:lumMod val="75000"/>
                    <a:lumOff val="25000"/>
                  </a:schemeClr>
                </a:solidFill>
              </a:rPr>
              <a:t> por </a:t>
            </a:r>
            <a:r>
              <a:rPr lang="en-US" sz="2400" b="1" dirty="0" err="1">
                <a:solidFill>
                  <a:schemeClr val="tx1">
                    <a:lumMod val="75000"/>
                    <a:lumOff val="25000"/>
                  </a:schemeClr>
                </a:solidFill>
              </a:rPr>
              <a:t>electrones</a:t>
            </a:r>
            <a:r>
              <a:rPr lang="en-US" sz="2400" b="1" dirty="0">
                <a:solidFill>
                  <a:schemeClr val="tx1">
                    <a:lumMod val="75000"/>
                    <a:lumOff val="25000"/>
                  </a:schemeClr>
                </a:solidFill>
              </a:rPr>
              <a:t> que se </a:t>
            </a:r>
            <a:r>
              <a:rPr lang="en-US" sz="2400" b="1" dirty="0" err="1">
                <a:solidFill>
                  <a:schemeClr val="tx1">
                    <a:lumMod val="75000"/>
                    <a:lumOff val="25000"/>
                  </a:schemeClr>
                </a:solidFill>
              </a:rPr>
              <a:t>mueven</a:t>
            </a:r>
            <a:r>
              <a:rPr lang="en-US" sz="2400" b="1" dirty="0">
                <a:solidFill>
                  <a:schemeClr val="tx1">
                    <a:lumMod val="75000"/>
                    <a:lumOff val="25000"/>
                  </a:schemeClr>
                </a:solidFill>
              </a:rPr>
              <a:t> </a:t>
            </a:r>
            <a:r>
              <a:rPr lang="en-US" sz="2400" b="1" dirty="0" err="1">
                <a:solidFill>
                  <a:schemeClr val="tx1">
                    <a:lumMod val="75000"/>
                    <a:lumOff val="25000"/>
                  </a:schemeClr>
                </a:solidFill>
              </a:rPr>
              <a:t>constantemente</a:t>
            </a:r>
            <a:r>
              <a:rPr lang="en-US" sz="2400" dirty="0">
                <a:solidFill>
                  <a:schemeClr val="tx1">
                    <a:lumMod val="75000"/>
                    <a:lumOff val="25000"/>
                  </a:schemeClr>
                </a:solidFill>
              </a:rPr>
              <a:t>. El movimiento de </a:t>
            </a:r>
            <a:r>
              <a:rPr lang="en-US" sz="2400" dirty="0" err="1">
                <a:solidFill>
                  <a:schemeClr val="tx1">
                    <a:lumMod val="75000"/>
                    <a:lumOff val="25000"/>
                  </a:schemeClr>
                </a:solidFill>
              </a:rPr>
              <a:t>estos</a:t>
            </a:r>
            <a:r>
              <a:rPr lang="en-US" sz="2400" dirty="0">
                <a:solidFill>
                  <a:schemeClr val="tx1">
                    <a:lumMod val="75000"/>
                    <a:lumOff val="25000"/>
                  </a:schemeClr>
                </a:solidFill>
              </a:rPr>
              <a:t> </a:t>
            </a:r>
            <a:r>
              <a:rPr lang="en-US" sz="2400" dirty="0" err="1">
                <a:solidFill>
                  <a:schemeClr val="tx1">
                    <a:lumMod val="75000"/>
                    <a:lumOff val="25000"/>
                  </a:schemeClr>
                </a:solidFill>
              </a:rPr>
              <a:t>electrones</a:t>
            </a:r>
            <a:r>
              <a:rPr lang="en-US" sz="2400" dirty="0">
                <a:solidFill>
                  <a:schemeClr val="tx1">
                    <a:lumMod val="75000"/>
                    <a:lumOff val="25000"/>
                  </a:schemeClr>
                </a:solidFill>
              </a:rPr>
              <a:t> </a:t>
            </a:r>
            <a:r>
              <a:rPr lang="en-US" sz="2400" dirty="0" err="1">
                <a:solidFill>
                  <a:schemeClr val="tx1">
                    <a:lumMod val="75000"/>
                    <a:lumOff val="25000"/>
                  </a:schemeClr>
                </a:solidFill>
              </a:rPr>
              <a:t>dependen</a:t>
            </a:r>
            <a:r>
              <a:rPr lang="en-US" sz="2400" dirty="0">
                <a:solidFill>
                  <a:schemeClr val="tx1">
                    <a:lumMod val="75000"/>
                    <a:lumOff val="25000"/>
                  </a:schemeClr>
                </a:solidFill>
              </a:rPr>
              <a:t> de la </a:t>
            </a:r>
            <a:r>
              <a:rPr lang="en-US" sz="2400" dirty="0" err="1">
                <a:solidFill>
                  <a:schemeClr val="tx1">
                    <a:lumMod val="75000"/>
                    <a:lumOff val="25000"/>
                  </a:schemeClr>
                </a:solidFill>
              </a:rPr>
              <a:t>cantidad</a:t>
            </a:r>
            <a:r>
              <a:rPr lang="en-US" sz="2400" dirty="0">
                <a:solidFill>
                  <a:schemeClr val="tx1">
                    <a:lumMod val="75000"/>
                    <a:lumOff val="25000"/>
                  </a:schemeClr>
                </a:solidFill>
              </a:rPr>
              <a:t> de energía que tiene, que es a lo que me </a:t>
            </a:r>
            <a:r>
              <a:rPr lang="en-US" sz="2400" dirty="0" err="1">
                <a:solidFill>
                  <a:schemeClr val="tx1">
                    <a:lumMod val="75000"/>
                    <a:lumOff val="25000"/>
                  </a:schemeClr>
                </a:solidFill>
              </a:rPr>
              <a:t>refería</a:t>
            </a:r>
            <a:r>
              <a:rPr lang="en-US" sz="2400" dirty="0">
                <a:solidFill>
                  <a:schemeClr val="tx1">
                    <a:lumMod val="75000"/>
                    <a:lumOff val="25000"/>
                  </a:schemeClr>
                </a:solidFill>
              </a:rPr>
              <a:t> con la energía potencial. Los </a:t>
            </a:r>
            <a:r>
              <a:rPr lang="en-US" sz="2400" dirty="0" err="1">
                <a:solidFill>
                  <a:schemeClr val="tx1">
                    <a:lumMod val="75000"/>
                    <a:lumOff val="25000"/>
                  </a:schemeClr>
                </a:solidFill>
              </a:rPr>
              <a:t>seres</a:t>
            </a:r>
            <a:r>
              <a:rPr lang="en-US" sz="2400" dirty="0">
                <a:solidFill>
                  <a:schemeClr val="tx1">
                    <a:lumMod val="75000"/>
                    <a:lumOff val="25000"/>
                  </a:schemeClr>
                </a:solidFill>
              </a:rPr>
              <a:t> </a:t>
            </a:r>
            <a:r>
              <a:rPr lang="en-US" sz="2400" dirty="0" err="1">
                <a:solidFill>
                  <a:schemeClr val="tx1">
                    <a:lumMod val="75000"/>
                    <a:lumOff val="25000"/>
                  </a:schemeClr>
                </a:solidFill>
              </a:rPr>
              <a:t>humanos</a:t>
            </a:r>
            <a:r>
              <a:rPr lang="en-US" sz="2400" dirty="0">
                <a:solidFill>
                  <a:schemeClr val="tx1">
                    <a:lumMod val="75000"/>
                    <a:lumOff val="25000"/>
                  </a:schemeClr>
                </a:solidFill>
              </a:rPr>
              <a:t> </a:t>
            </a:r>
            <a:r>
              <a:rPr lang="en-US" sz="2400" dirty="0" err="1">
                <a:solidFill>
                  <a:schemeClr val="tx1">
                    <a:lumMod val="75000"/>
                    <a:lumOff val="25000"/>
                  </a:schemeClr>
                </a:solidFill>
              </a:rPr>
              <a:t>pueden</a:t>
            </a:r>
            <a:r>
              <a:rPr lang="en-US" sz="2400" dirty="0">
                <a:solidFill>
                  <a:schemeClr val="tx1">
                    <a:lumMod val="75000"/>
                    <a:lumOff val="25000"/>
                  </a:schemeClr>
                </a:solidFill>
              </a:rPr>
              <a:t> </a:t>
            </a:r>
            <a:r>
              <a:rPr lang="en-US" sz="2400" dirty="0" err="1">
                <a:solidFill>
                  <a:schemeClr val="tx1">
                    <a:lumMod val="75000"/>
                    <a:lumOff val="25000"/>
                  </a:schemeClr>
                </a:solidFill>
              </a:rPr>
              <a:t>provocar</a:t>
            </a:r>
            <a:r>
              <a:rPr lang="en-US" sz="2400" dirty="0">
                <a:solidFill>
                  <a:schemeClr val="tx1">
                    <a:lumMod val="75000"/>
                    <a:lumOff val="25000"/>
                  </a:schemeClr>
                </a:solidFill>
              </a:rPr>
              <a:t> que </a:t>
            </a:r>
            <a:r>
              <a:rPr lang="en-US" sz="2400" dirty="0" err="1">
                <a:solidFill>
                  <a:schemeClr val="tx1">
                    <a:lumMod val="75000"/>
                    <a:lumOff val="25000"/>
                  </a:schemeClr>
                </a:solidFill>
              </a:rPr>
              <a:t>estos</a:t>
            </a:r>
            <a:r>
              <a:rPr lang="en-US" sz="2400" dirty="0">
                <a:solidFill>
                  <a:schemeClr val="tx1">
                    <a:lumMod val="75000"/>
                    <a:lumOff val="25000"/>
                  </a:schemeClr>
                </a:solidFill>
              </a:rPr>
              <a:t> </a:t>
            </a:r>
            <a:r>
              <a:rPr lang="en-US" sz="2400" dirty="0" err="1">
                <a:solidFill>
                  <a:schemeClr val="tx1">
                    <a:lumMod val="75000"/>
                    <a:lumOff val="25000"/>
                  </a:schemeClr>
                </a:solidFill>
              </a:rPr>
              <a:t>electrones</a:t>
            </a:r>
            <a:r>
              <a:rPr lang="en-US" sz="2400" dirty="0">
                <a:solidFill>
                  <a:schemeClr val="tx1">
                    <a:lumMod val="75000"/>
                    <a:lumOff val="25000"/>
                  </a:schemeClr>
                </a:solidFill>
              </a:rPr>
              <a:t> se </a:t>
            </a:r>
            <a:r>
              <a:rPr lang="en-US" sz="2400" dirty="0" err="1">
                <a:solidFill>
                  <a:schemeClr val="tx1">
                    <a:lumMod val="75000"/>
                    <a:lumOff val="25000"/>
                  </a:schemeClr>
                </a:solidFill>
              </a:rPr>
              <a:t>muevan</a:t>
            </a:r>
            <a:r>
              <a:rPr lang="en-US" sz="2400" dirty="0">
                <a:solidFill>
                  <a:schemeClr val="tx1">
                    <a:lumMod val="75000"/>
                    <a:lumOff val="25000"/>
                  </a:schemeClr>
                </a:solidFill>
              </a:rPr>
              <a:t> de un </a:t>
            </a:r>
            <a:r>
              <a:rPr lang="en-US" sz="2400" dirty="0" err="1">
                <a:solidFill>
                  <a:schemeClr val="tx1">
                    <a:lumMod val="75000"/>
                    <a:lumOff val="25000"/>
                  </a:schemeClr>
                </a:solidFill>
              </a:rPr>
              <a:t>lugar</a:t>
            </a:r>
            <a:r>
              <a:rPr lang="en-US" sz="2400" dirty="0">
                <a:solidFill>
                  <a:schemeClr val="tx1">
                    <a:lumMod val="75000"/>
                    <a:lumOff val="25000"/>
                  </a:schemeClr>
                </a:solidFill>
              </a:rPr>
              <a:t> a otro con </a:t>
            </a:r>
            <a:r>
              <a:rPr lang="en-US" sz="2400" dirty="0" err="1">
                <a:solidFill>
                  <a:schemeClr val="tx1">
                    <a:lumMod val="75000"/>
                    <a:lumOff val="25000"/>
                  </a:schemeClr>
                </a:solidFill>
              </a:rPr>
              <a:t>medios</a:t>
            </a:r>
            <a:r>
              <a:rPr lang="en-US" sz="2400" dirty="0">
                <a:solidFill>
                  <a:schemeClr val="tx1">
                    <a:lumMod val="75000"/>
                    <a:lumOff val="25000"/>
                  </a:schemeClr>
                </a:solidFill>
              </a:rPr>
              <a:t> </a:t>
            </a:r>
            <a:r>
              <a:rPr lang="en-US" sz="2400" dirty="0" err="1">
                <a:solidFill>
                  <a:schemeClr val="tx1">
                    <a:lumMod val="75000"/>
                    <a:lumOff val="25000"/>
                  </a:schemeClr>
                </a:solidFill>
              </a:rPr>
              <a:t>especiales</a:t>
            </a:r>
            <a:r>
              <a:rPr lang="en-US" sz="2400" dirty="0">
                <a:solidFill>
                  <a:schemeClr val="tx1">
                    <a:lumMod val="75000"/>
                    <a:lumOff val="25000"/>
                  </a:schemeClr>
                </a:solidFill>
              </a:rPr>
              <a:t> (</a:t>
            </a:r>
            <a:r>
              <a:rPr lang="en-US" sz="2400" dirty="0" err="1">
                <a:solidFill>
                  <a:schemeClr val="tx1">
                    <a:lumMod val="75000"/>
                    <a:lumOff val="25000"/>
                  </a:schemeClr>
                </a:solidFill>
              </a:rPr>
              <a:t>materiales</a:t>
            </a:r>
            <a:r>
              <a:rPr lang="en-US" sz="2400" dirty="0">
                <a:solidFill>
                  <a:schemeClr val="tx1">
                    <a:lumMod val="75000"/>
                    <a:lumOff val="25000"/>
                  </a:schemeClr>
                </a:solidFill>
              </a:rPr>
              <a:t>) </a:t>
            </a:r>
            <a:r>
              <a:rPr lang="en-US" sz="2400" dirty="0" err="1">
                <a:solidFill>
                  <a:schemeClr val="tx1">
                    <a:lumMod val="75000"/>
                    <a:lumOff val="25000"/>
                  </a:schemeClr>
                </a:solidFill>
              </a:rPr>
              <a:t>llamados</a:t>
            </a:r>
            <a:r>
              <a:rPr lang="en-US" sz="2400" dirty="0">
                <a:solidFill>
                  <a:schemeClr val="tx1">
                    <a:lumMod val="75000"/>
                    <a:lumOff val="25000"/>
                  </a:schemeClr>
                </a:solidFill>
              </a:rPr>
              <a:t> </a:t>
            </a:r>
            <a:r>
              <a:rPr lang="en-US" sz="2400" dirty="0" err="1">
                <a:solidFill>
                  <a:schemeClr val="tx1">
                    <a:lumMod val="75000"/>
                    <a:lumOff val="25000"/>
                  </a:schemeClr>
                </a:solidFill>
              </a:rPr>
              <a:t>conductores</a:t>
            </a:r>
            <a:r>
              <a:rPr lang="en-US" sz="2400" dirty="0">
                <a:solidFill>
                  <a:schemeClr val="tx1">
                    <a:lumMod val="75000"/>
                    <a:lumOff val="25000"/>
                  </a:schemeClr>
                </a:solidFill>
              </a:rPr>
              <a:t>, que </a:t>
            </a:r>
            <a:r>
              <a:rPr lang="en-US" sz="2400" dirty="0" err="1">
                <a:solidFill>
                  <a:schemeClr val="tx1">
                    <a:lumMod val="75000"/>
                    <a:lumOff val="25000"/>
                  </a:schemeClr>
                </a:solidFill>
              </a:rPr>
              <a:t>transportar</a:t>
            </a:r>
            <a:r>
              <a:rPr lang="en-US" sz="2400" dirty="0">
                <a:solidFill>
                  <a:schemeClr val="tx1">
                    <a:lumMod val="75000"/>
                    <a:lumOff val="25000"/>
                  </a:schemeClr>
                </a:solidFill>
              </a:rPr>
              <a:t> </a:t>
            </a:r>
            <a:r>
              <a:rPr lang="en-US" sz="2400" dirty="0" err="1">
                <a:solidFill>
                  <a:schemeClr val="tx1">
                    <a:lumMod val="75000"/>
                    <a:lumOff val="25000"/>
                  </a:schemeClr>
                </a:solidFill>
              </a:rPr>
              <a:t>esta</a:t>
            </a:r>
            <a:r>
              <a:rPr lang="en-US" sz="2400" dirty="0">
                <a:solidFill>
                  <a:schemeClr val="tx1">
                    <a:lumMod val="75000"/>
                    <a:lumOff val="25000"/>
                  </a:schemeClr>
                </a:solidFill>
              </a:rPr>
              <a:t> energía. No obstante, </a:t>
            </a:r>
            <a:r>
              <a:rPr lang="en-US" sz="2400" dirty="0" err="1">
                <a:solidFill>
                  <a:schemeClr val="tx1">
                    <a:lumMod val="75000"/>
                    <a:lumOff val="25000"/>
                  </a:schemeClr>
                </a:solidFill>
              </a:rPr>
              <a:t>ciertos</a:t>
            </a:r>
            <a:r>
              <a:rPr lang="en-US" sz="2400" dirty="0">
                <a:solidFill>
                  <a:schemeClr val="tx1">
                    <a:lumMod val="75000"/>
                    <a:lumOff val="25000"/>
                  </a:schemeClr>
                </a:solidFill>
              </a:rPr>
              <a:t> </a:t>
            </a:r>
            <a:r>
              <a:rPr lang="en-US" sz="2400" dirty="0" err="1">
                <a:solidFill>
                  <a:schemeClr val="tx1">
                    <a:lumMod val="75000"/>
                    <a:lumOff val="25000"/>
                  </a:schemeClr>
                </a:solidFill>
              </a:rPr>
              <a:t>materiales</a:t>
            </a:r>
            <a:r>
              <a:rPr lang="en-US" sz="2400" dirty="0">
                <a:solidFill>
                  <a:schemeClr val="tx1">
                    <a:lumMod val="75000"/>
                    <a:lumOff val="25000"/>
                  </a:schemeClr>
                </a:solidFill>
              </a:rPr>
              <a:t> no </a:t>
            </a:r>
            <a:r>
              <a:rPr lang="en-US" sz="2400" dirty="0" err="1">
                <a:solidFill>
                  <a:schemeClr val="tx1">
                    <a:lumMod val="75000"/>
                    <a:lumOff val="25000"/>
                  </a:schemeClr>
                </a:solidFill>
              </a:rPr>
              <a:t>pueden</a:t>
            </a:r>
            <a:r>
              <a:rPr lang="en-US" sz="2400" dirty="0">
                <a:solidFill>
                  <a:schemeClr val="tx1">
                    <a:lumMod val="75000"/>
                    <a:lumOff val="25000"/>
                  </a:schemeClr>
                </a:solidFill>
              </a:rPr>
              <a:t> </a:t>
            </a:r>
            <a:r>
              <a:rPr lang="en-US" sz="2400" dirty="0" err="1">
                <a:solidFill>
                  <a:schemeClr val="tx1">
                    <a:lumMod val="75000"/>
                    <a:lumOff val="25000"/>
                  </a:schemeClr>
                </a:solidFill>
              </a:rPr>
              <a:t>transportar</a:t>
            </a:r>
            <a:r>
              <a:rPr lang="en-US" sz="2400" dirty="0">
                <a:solidFill>
                  <a:schemeClr val="tx1">
                    <a:lumMod val="75000"/>
                    <a:lumOff val="25000"/>
                  </a:schemeClr>
                </a:solidFill>
              </a:rPr>
              <a:t> energía en </a:t>
            </a:r>
            <a:r>
              <a:rPr lang="en-US" sz="2400" dirty="0" err="1">
                <a:solidFill>
                  <a:schemeClr val="tx1">
                    <a:lumMod val="75000"/>
                    <a:lumOff val="25000"/>
                  </a:schemeClr>
                </a:solidFill>
              </a:rPr>
              <a:t>esta</a:t>
            </a:r>
            <a:r>
              <a:rPr lang="en-US" sz="2400" dirty="0">
                <a:solidFill>
                  <a:schemeClr val="tx1">
                    <a:lumMod val="75000"/>
                    <a:lumOff val="25000"/>
                  </a:schemeClr>
                </a:solidFill>
              </a:rPr>
              <a:t> forma, y se </a:t>
            </a:r>
            <a:r>
              <a:rPr lang="en-US" sz="2400" dirty="0" err="1">
                <a:solidFill>
                  <a:schemeClr val="tx1">
                    <a:lumMod val="75000"/>
                    <a:lumOff val="25000"/>
                  </a:schemeClr>
                </a:solidFill>
              </a:rPr>
              <a:t>llaman</a:t>
            </a:r>
            <a:r>
              <a:rPr lang="en-US" sz="2400" dirty="0">
                <a:solidFill>
                  <a:schemeClr val="tx1">
                    <a:lumMod val="75000"/>
                    <a:lumOff val="25000"/>
                  </a:schemeClr>
                </a:solidFill>
              </a:rPr>
              <a:t> </a:t>
            </a:r>
            <a:r>
              <a:rPr lang="en-US" sz="2400" dirty="0" err="1">
                <a:solidFill>
                  <a:schemeClr val="tx1">
                    <a:lumMod val="75000"/>
                    <a:lumOff val="25000"/>
                  </a:schemeClr>
                </a:solidFill>
              </a:rPr>
              <a:t>aisladores</a:t>
            </a:r>
            <a:r>
              <a:rPr lang="en-US" sz="2400" dirty="0">
                <a:solidFill>
                  <a:schemeClr val="tx1">
                    <a:lumMod val="75000"/>
                    <a:lumOff val="25000"/>
                  </a:schemeClr>
                </a:solidFill>
              </a:rPr>
              <a:t>.</a:t>
            </a:r>
          </a:p>
          <a:p>
            <a:pPr algn="just">
              <a:lnSpc>
                <a:spcPct val="90000"/>
              </a:lnSpc>
              <a:spcBef>
                <a:spcPts val="1000"/>
              </a:spcBef>
              <a:buClr>
                <a:schemeClr val="accent1"/>
              </a:buClr>
              <a:buFont typeface="Wingdings 3" charset="2"/>
              <a:buChar char=""/>
            </a:pPr>
            <a:r>
              <a:rPr lang="en-US" sz="2400" dirty="0">
                <a:solidFill>
                  <a:schemeClr val="tx1">
                    <a:lumMod val="75000"/>
                    <a:lumOff val="25000"/>
                  </a:schemeClr>
                </a:solidFill>
              </a:rPr>
              <a:t>La energía </a:t>
            </a:r>
            <a:r>
              <a:rPr lang="en-US" sz="2400" dirty="0" err="1">
                <a:solidFill>
                  <a:schemeClr val="tx1">
                    <a:lumMod val="75000"/>
                    <a:lumOff val="25000"/>
                  </a:schemeClr>
                </a:solidFill>
              </a:rPr>
              <a:t>eléctrica</a:t>
            </a:r>
            <a:r>
              <a:rPr lang="en-US" sz="2400" dirty="0">
                <a:solidFill>
                  <a:schemeClr val="tx1">
                    <a:lumMod val="75000"/>
                    <a:lumOff val="25000"/>
                  </a:schemeClr>
                </a:solidFill>
              </a:rPr>
              <a:t> es la </a:t>
            </a:r>
            <a:r>
              <a:rPr lang="en-US" sz="2400" dirty="0" err="1">
                <a:solidFill>
                  <a:schemeClr val="tx1">
                    <a:lumMod val="75000"/>
                    <a:lumOff val="25000"/>
                  </a:schemeClr>
                </a:solidFill>
              </a:rPr>
              <a:t>causada</a:t>
            </a:r>
            <a:r>
              <a:rPr lang="en-US" sz="2400" dirty="0">
                <a:solidFill>
                  <a:schemeClr val="tx1">
                    <a:lumMod val="75000"/>
                    <a:lumOff val="25000"/>
                  </a:schemeClr>
                </a:solidFill>
              </a:rPr>
              <a:t> en el interior de los </a:t>
            </a:r>
            <a:r>
              <a:rPr lang="en-US" sz="2400" dirty="0" err="1">
                <a:solidFill>
                  <a:schemeClr val="tx1">
                    <a:lumMod val="75000"/>
                    <a:lumOff val="25000"/>
                  </a:schemeClr>
                </a:solidFill>
              </a:rPr>
              <a:t>materiales</a:t>
            </a:r>
            <a:r>
              <a:rPr lang="en-US" sz="2400" dirty="0">
                <a:solidFill>
                  <a:schemeClr val="tx1">
                    <a:lumMod val="75000"/>
                    <a:lumOff val="25000"/>
                  </a:schemeClr>
                </a:solidFill>
              </a:rPr>
              <a:t> </a:t>
            </a:r>
            <a:r>
              <a:rPr lang="en-US" sz="2400" dirty="0" err="1">
                <a:solidFill>
                  <a:schemeClr val="tx1">
                    <a:lumMod val="75000"/>
                    <a:lumOff val="25000"/>
                  </a:schemeClr>
                </a:solidFill>
              </a:rPr>
              <a:t>conductores</a:t>
            </a:r>
            <a:r>
              <a:rPr lang="en-US" sz="2400" dirty="0">
                <a:solidFill>
                  <a:schemeClr val="tx1">
                    <a:lumMod val="75000"/>
                    <a:lumOff val="25000"/>
                  </a:schemeClr>
                </a:solidFill>
              </a:rPr>
              <a:t> y </a:t>
            </a:r>
            <a:r>
              <a:rPr lang="en-US" sz="2400" dirty="0" err="1">
                <a:solidFill>
                  <a:schemeClr val="tx1">
                    <a:lumMod val="75000"/>
                    <a:lumOff val="25000"/>
                  </a:schemeClr>
                </a:solidFill>
              </a:rPr>
              <a:t>provoca</a:t>
            </a:r>
            <a:r>
              <a:rPr lang="en-US" sz="2400" dirty="0">
                <a:solidFill>
                  <a:schemeClr val="tx1">
                    <a:lumMod val="75000"/>
                    <a:lumOff val="25000"/>
                  </a:schemeClr>
                </a:solidFill>
              </a:rPr>
              <a:t> </a:t>
            </a:r>
            <a:r>
              <a:rPr lang="en-US" sz="2400" dirty="0" err="1">
                <a:solidFill>
                  <a:schemeClr val="tx1">
                    <a:lumMod val="75000"/>
                    <a:lumOff val="25000"/>
                  </a:schemeClr>
                </a:solidFill>
              </a:rPr>
              <a:t>básicamente</a:t>
            </a:r>
            <a:r>
              <a:rPr lang="en-US" sz="2400" dirty="0">
                <a:solidFill>
                  <a:schemeClr val="tx1">
                    <a:lumMod val="75000"/>
                    <a:lumOff val="25000"/>
                  </a:schemeClr>
                </a:solidFill>
              </a:rPr>
              <a:t> </a:t>
            </a:r>
            <a:r>
              <a:rPr lang="en-US" sz="2400" dirty="0" err="1">
                <a:solidFill>
                  <a:schemeClr val="tx1">
                    <a:lumMod val="75000"/>
                    <a:lumOff val="25000"/>
                  </a:schemeClr>
                </a:solidFill>
              </a:rPr>
              <a:t>tres</a:t>
            </a:r>
            <a:r>
              <a:rPr lang="en-US" sz="2400" dirty="0">
                <a:solidFill>
                  <a:schemeClr val="tx1">
                    <a:lumMod val="75000"/>
                    <a:lumOff val="25000"/>
                  </a:schemeClr>
                </a:solidFill>
              </a:rPr>
              <a:t> </a:t>
            </a:r>
            <a:r>
              <a:rPr lang="en-US" sz="2400" dirty="0" err="1">
                <a:solidFill>
                  <a:schemeClr val="tx1">
                    <a:lumMod val="75000"/>
                    <a:lumOff val="25000"/>
                  </a:schemeClr>
                </a:solidFill>
              </a:rPr>
              <a:t>efectos</a:t>
            </a:r>
            <a:r>
              <a:rPr lang="en-US" sz="2400" dirty="0">
                <a:solidFill>
                  <a:schemeClr val="tx1">
                    <a:lumMod val="75000"/>
                    <a:lumOff val="25000"/>
                  </a:schemeClr>
                </a:solidFill>
              </a:rPr>
              <a:t>: </a:t>
            </a:r>
            <a:r>
              <a:rPr lang="en-US" sz="2400" dirty="0" err="1">
                <a:solidFill>
                  <a:schemeClr val="tx1">
                    <a:lumMod val="75000"/>
                    <a:lumOff val="25000"/>
                  </a:schemeClr>
                </a:solidFill>
              </a:rPr>
              <a:t>luminoso</a:t>
            </a:r>
            <a:r>
              <a:rPr lang="en-US" sz="2400" dirty="0">
                <a:solidFill>
                  <a:schemeClr val="tx1">
                    <a:lumMod val="75000"/>
                    <a:lumOff val="25000"/>
                  </a:schemeClr>
                </a:solidFill>
              </a:rPr>
              <a:t>, </a:t>
            </a:r>
            <a:r>
              <a:rPr lang="en-US" sz="2400" dirty="0" err="1">
                <a:solidFill>
                  <a:schemeClr val="tx1">
                    <a:lumMod val="75000"/>
                    <a:lumOff val="25000"/>
                  </a:schemeClr>
                </a:solidFill>
              </a:rPr>
              <a:t>térmico</a:t>
            </a:r>
            <a:r>
              <a:rPr lang="en-US" sz="2400" dirty="0">
                <a:solidFill>
                  <a:schemeClr val="tx1">
                    <a:lumMod val="75000"/>
                    <a:lumOff val="25000"/>
                  </a:schemeClr>
                </a:solidFill>
              </a:rPr>
              <a:t> y </a:t>
            </a:r>
            <a:r>
              <a:rPr lang="en-US" sz="2400" dirty="0" err="1">
                <a:solidFill>
                  <a:schemeClr val="tx1">
                    <a:lumMod val="75000"/>
                    <a:lumOff val="25000"/>
                  </a:schemeClr>
                </a:solidFill>
              </a:rPr>
              <a:t>magnético</a:t>
            </a:r>
            <a:r>
              <a:rPr lang="en-US" sz="2400" dirty="0">
                <a:solidFill>
                  <a:schemeClr val="tx1">
                    <a:lumMod val="75000"/>
                    <a:lumOff val="25000"/>
                  </a:schemeClr>
                </a:solidFill>
              </a:rPr>
              <a:t>. La energía </a:t>
            </a:r>
            <a:r>
              <a:rPr lang="en-US" sz="2400" dirty="0" err="1">
                <a:solidFill>
                  <a:schemeClr val="tx1">
                    <a:lumMod val="75000"/>
                    <a:lumOff val="25000"/>
                  </a:schemeClr>
                </a:solidFill>
              </a:rPr>
              <a:t>eléctrica</a:t>
            </a:r>
            <a:r>
              <a:rPr lang="en-US" sz="2400" dirty="0">
                <a:solidFill>
                  <a:schemeClr val="tx1">
                    <a:lumMod val="75000"/>
                    <a:lumOff val="25000"/>
                  </a:schemeClr>
                </a:solidFill>
              </a:rPr>
              <a:t> es la que </a:t>
            </a:r>
            <a:r>
              <a:rPr lang="en-US" sz="2400" dirty="0" err="1">
                <a:solidFill>
                  <a:schemeClr val="tx1">
                    <a:lumMod val="75000"/>
                    <a:lumOff val="25000"/>
                  </a:schemeClr>
                </a:solidFill>
              </a:rPr>
              <a:t>llega</a:t>
            </a:r>
            <a:r>
              <a:rPr lang="en-US" sz="2400" dirty="0">
                <a:solidFill>
                  <a:schemeClr val="tx1">
                    <a:lumMod val="75000"/>
                    <a:lumOff val="25000"/>
                  </a:schemeClr>
                </a:solidFill>
              </a:rPr>
              <a:t> a </a:t>
            </a:r>
            <a:r>
              <a:rPr lang="en-US" sz="2400" dirty="0" err="1">
                <a:solidFill>
                  <a:schemeClr val="tx1">
                    <a:lumMod val="75000"/>
                    <a:lumOff val="25000"/>
                  </a:schemeClr>
                </a:solidFill>
              </a:rPr>
              <a:t>nuestras</a:t>
            </a:r>
            <a:r>
              <a:rPr lang="en-US" sz="2400" dirty="0">
                <a:solidFill>
                  <a:schemeClr val="tx1">
                    <a:lumMod val="75000"/>
                    <a:lumOff val="25000"/>
                  </a:schemeClr>
                </a:solidFill>
              </a:rPr>
              <a:t> casas y que </a:t>
            </a:r>
            <a:r>
              <a:rPr lang="en-US" sz="2400" dirty="0" err="1">
                <a:solidFill>
                  <a:schemeClr val="tx1">
                    <a:lumMod val="75000"/>
                    <a:lumOff val="25000"/>
                  </a:schemeClr>
                </a:solidFill>
              </a:rPr>
              <a:t>podemos</a:t>
            </a:r>
            <a:r>
              <a:rPr lang="en-US" sz="2400" dirty="0">
                <a:solidFill>
                  <a:schemeClr val="tx1">
                    <a:lumMod val="75000"/>
                    <a:lumOff val="25000"/>
                  </a:schemeClr>
                </a:solidFill>
              </a:rPr>
              <a:t> </a:t>
            </a:r>
            <a:r>
              <a:rPr lang="en-US" sz="2400" dirty="0" err="1">
                <a:solidFill>
                  <a:schemeClr val="tx1">
                    <a:lumMod val="75000"/>
                    <a:lumOff val="25000"/>
                  </a:schemeClr>
                </a:solidFill>
              </a:rPr>
              <a:t>observar</a:t>
            </a:r>
            <a:r>
              <a:rPr lang="en-US" sz="2400" dirty="0">
                <a:solidFill>
                  <a:schemeClr val="tx1">
                    <a:lumMod val="75000"/>
                    <a:lumOff val="25000"/>
                  </a:schemeClr>
                </a:solidFill>
              </a:rPr>
              <a:t> cuando se </a:t>
            </a:r>
            <a:r>
              <a:rPr lang="en-US" sz="2400" dirty="0" err="1">
                <a:solidFill>
                  <a:schemeClr val="tx1">
                    <a:lumMod val="75000"/>
                    <a:lumOff val="25000"/>
                  </a:schemeClr>
                </a:solidFill>
              </a:rPr>
              <a:t>enciende</a:t>
            </a:r>
            <a:r>
              <a:rPr lang="en-US" sz="2400" dirty="0">
                <a:solidFill>
                  <a:schemeClr val="tx1">
                    <a:lumMod val="75000"/>
                    <a:lumOff val="25000"/>
                  </a:schemeClr>
                </a:solidFill>
              </a:rPr>
              <a:t> una bombilla.</a:t>
            </a:r>
          </a:p>
        </p:txBody>
      </p:sp>
    </p:spTree>
    <p:extLst>
      <p:ext uri="{BB962C8B-B14F-4D97-AF65-F5344CB8AC3E}">
        <p14:creationId xmlns:p14="http://schemas.microsoft.com/office/powerpoint/2010/main" val="6369304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39">
            <a:extLst>
              <a:ext uri="{FF2B5EF4-FFF2-40B4-BE49-F238E27FC236}">
                <a16:creationId xmlns:a16="http://schemas.microsoft.com/office/drawing/2014/main" id="{B5D27D0B-B236-43E0-84ED-24198D78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47E887-C87E-4D8A-9840-6D0718819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C89D62"/>
          </a:solidFill>
          <a:ln>
            <a:noFill/>
          </a:ln>
          <a:effectLst/>
        </p:spPr>
        <p:style>
          <a:lnRef idx="1">
            <a:schemeClr val="accent1"/>
          </a:lnRef>
          <a:fillRef idx="3">
            <a:schemeClr val="accent1"/>
          </a:fillRef>
          <a:effectRef idx="2">
            <a:schemeClr val="accent1"/>
          </a:effectRef>
          <a:fontRef idx="minor">
            <a:schemeClr val="lt1"/>
          </a:fontRef>
        </p:style>
      </p:sp>
      <p:sp>
        <p:nvSpPr>
          <p:cNvPr id="2" name="Rectángulo 1">
            <a:extLst>
              <a:ext uri="{FF2B5EF4-FFF2-40B4-BE49-F238E27FC236}">
                <a16:creationId xmlns:a16="http://schemas.microsoft.com/office/drawing/2014/main" id="{68898542-40D3-4A1A-9D27-3332C6B0AD4F}"/>
              </a:ext>
            </a:extLst>
          </p:cNvPr>
          <p:cNvSpPr/>
          <p:nvPr/>
        </p:nvSpPr>
        <p:spPr>
          <a:xfrm>
            <a:off x="649225" y="2133600"/>
            <a:ext cx="5122652" cy="3759253"/>
          </a:xfrm>
          <a:prstGeom prst="rect">
            <a:avLst/>
          </a:prstGeom>
        </p:spPr>
        <p:txBody>
          <a:bodyPr vert="horz" lIns="91440" tIns="45720" rIns="91440" bIns="45720" rtlCol="0">
            <a:normAutofit/>
          </a:bodyPr>
          <a:lstStyle/>
          <a:p>
            <a:pPr>
              <a:lnSpc>
                <a:spcPct val="90000"/>
              </a:lnSpc>
              <a:spcBef>
                <a:spcPts val="1000"/>
              </a:spcBef>
              <a:buClr>
                <a:srgbClr val="FF9505"/>
              </a:buClr>
              <a:buFont typeface="Wingdings 3" charset="2"/>
              <a:buChar char=""/>
            </a:pPr>
            <a:r>
              <a:rPr lang="en-US" sz="1500" b="1">
                <a:solidFill>
                  <a:schemeClr val="tx1">
                    <a:lumMod val="75000"/>
                    <a:lumOff val="25000"/>
                  </a:schemeClr>
                </a:solidFill>
              </a:rPr>
              <a:t>7. Energía térmica</a:t>
            </a:r>
            <a:endParaRPr lang="en-US" sz="1500">
              <a:solidFill>
                <a:schemeClr val="tx1">
                  <a:lumMod val="75000"/>
                  <a:lumOff val="25000"/>
                </a:schemeClr>
              </a:solidFill>
            </a:endParaRPr>
          </a:p>
          <a:p>
            <a:pPr>
              <a:lnSpc>
                <a:spcPct val="90000"/>
              </a:lnSpc>
              <a:spcBef>
                <a:spcPts val="1000"/>
              </a:spcBef>
              <a:buClr>
                <a:srgbClr val="FF9505"/>
              </a:buClr>
              <a:buFont typeface="Wingdings 3" charset="2"/>
              <a:buChar char=""/>
            </a:pPr>
            <a:r>
              <a:rPr lang="en-US" sz="1500">
                <a:solidFill>
                  <a:schemeClr val="tx1">
                    <a:lumMod val="75000"/>
                    <a:lumOff val="25000"/>
                  </a:schemeClr>
                </a:solidFill>
              </a:rPr>
              <a:t>La energía térmica se conoce como la energía que proviene de la temperatura de la materia. </a:t>
            </a:r>
            <a:r>
              <a:rPr lang="en-US" sz="1500" b="1">
                <a:solidFill>
                  <a:schemeClr val="tx1">
                    <a:lumMod val="75000"/>
                    <a:lumOff val="25000"/>
                  </a:schemeClr>
                </a:solidFill>
              </a:rPr>
              <a:t>Cuanto más caliente esta una sustancia, más moléculas vibran</a:t>
            </a:r>
            <a:r>
              <a:rPr lang="en-US" sz="1500">
                <a:solidFill>
                  <a:schemeClr val="tx1">
                    <a:lumMod val="75000"/>
                    <a:lumOff val="25000"/>
                  </a:schemeClr>
                </a:solidFill>
              </a:rPr>
              <a:t> y, por lo tanto, mayor es su energía térmica.</a:t>
            </a:r>
          </a:p>
          <a:p>
            <a:pPr>
              <a:lnSpc>
                <a:spcPct val="90000"/>
              </a:lnSpc>
              <a:spcBef>
                <a:spcPts val="1000"/>
              </a:spcBef>
              <a:buClr>
                <a:srgbClr val="FF9505"/>
              </a:buClr>
              <a:buFont typeface="Wingdings 3" charset="2"/>
              <a:buChar char=""/>
            </a:pPr>
            <a:r>
              <a:rPr lang="en-US" sz="1500">
                <a:solidFill>
                  <a:schemeClr val="tx1">
                    <a:lumMod val="75000"/>
                    <a:lumOff val="25000"/>
                  </a:schemeClr>
                </a:solidFill>
              </a:rPr>
              <a:t>Para ejemplificar este tipo de energía, imaginemos una taza de té caliente. El té tiene energía térmica en forma de energía cinética por sus partículas vibrantes. Cuando se vierte algo de leche fría dentro del té caliente parte de esta energía se transfiere desde el té a la leche. Entonces, la taza de té estará más fría porque perdió energía térmica debido a la leche fría. </a:t>
            </a:r>
            <a:r>
              <a:rPr lang="en-US" sz="1500" b="1">
                <a:solidFill>
                  <a:schemeClr val="tx1">
                    <a:lumMod val="75000"/>
                    <a:lumOff val="25000"/>
                  </a:schemeClr>
                </a:solidFill>
              </a:rPr>
              <a:t>La cantidad de energía térmica en un objeto se mide en Julios (J)</a:t>
            </a:r>
            <a:r>
              <a:rPr lang="en-US" sz="1500">
                <a:solidFill>
                  <a:schemeClr val="tx1">
                    <a:lumMod val="75000"/>
                    <a:lumOff val="25000"/>
                  </a:schemeClr>
                </a:solidFill>
              </a:rPr>
              <a:t>.</a:t>
            </a:r>
          </a:p>
        </p:txBody>
      </p:sp>
      <p:pic>
        <p:nvPicPr>
          <p:cNvPr id="3" name="Imagen 2">
            <a:extLst>
              <a:ext uri="{FF2B5EF4-FFF2-40B4-BE49-F238E27FC236}">
                <a16:creationId xmlns:a16="http://schemas.microsoft.com/office/drawing/2014/main" id="{6EDAC0D4-65FB-4A1B-85AD-3B88E6E6A4B2}"/>
              </a:ext>
            </a:extLst>
          </p:cNvPr>
          <p:cNvPicPr>
            <a:picLocks noChangeAspect="1"/>
          </p:cNvPicPr>
          <p:nvPr/>
        </p:nvPicPr>
        <p:blipFill rotWithShape="1">
          <a:blip r:embed="rId2"/>
          <a:srcRect l="11009" r="13778"/>
          <a:stretch/>
        </p:blipFill>
        <p:spPr>
          <a:xfrm>
            <a:off x="6091916" y="645106"/>
            <a:ext cx="5451627" cy="5247747"/>
          </a:xfrm>
          <a:prstGeom prst="rect">
            <a:avLst/>
          </a:prstGeom>
        </p:spPr>
      </p:pic>
      <p:sp>
        <p:nvSpPr>
          <p:cNvPr id="44" name="Freeform 12">
            <a:extLst>
              <a:ext uri="{FF2B5EF4-FFF2-40B4-BE49-F238E27FC236}">
                <a16:creationId xmlns:a16="http://schemas.microsoft.com/office/drawing/2014/main" id="{CC5AFBB9-F80F-4FCC-A53E-F9CD83EF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28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Rectángulo 1">
            <a:extLst>
              <a:ext uri="{FF2B5EF4-FFF2-40B4-BE49-F238E27FC236}">
                <a16:creationId xmlns:a16="http://schemas.microsoft.com/office/drawing/2014/main" id="{B33A3E02-CD66-40F1-813A-704FD5AA8748}"/>
              </a:ext>
            </a:extLst>
          </p:cNvPr>
          <p:cNvSpPr/>
          <p:nvPr/>
        </p:nvSpPr>
        <p:spPr>
          <a:xfrm>
            <a:off x="2589212" y="2125362"/>
            <a:ext cx="5835121" cy="3785860"/>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b="1">
                <a:solidFill>
                  <a:schemeClr val="tx1">
                    <a:lumMod val="75000"/>
                    <a:lumOff val="25000"/>
                  </a:schemeClr>
                </a:solidFill>
              </a:rPr>
              <a:t>8. Energía química</a:t>
            </a:r>
            <a:endParaRPr lang="en-US">
              <a:solidFill>
                <a:schemeClr val="tx1">
                  <a:lumMod val="75000"/>
                  <a:lumOff val="25000"/>
                </a:schemeClr>
              </a:solidFill>
            </a:endParaRPr>
          </a:p>
          <a:p>
            <a:pPr>
              <a:spcBef>
                <a:spcPts val="1000"/>
              </a:spcBef>
              <a:buClr>
                <a:schemeClr val="accent1"/>
              </a:buClr>
              <a:buFont typeface="Wingdings 3" charset="2"/>
              <a:buChar char=""/>
            </a:pPr>
            <a:r>
              <a:rPr lang="en-US">
                <a:solidFill>
                  <a:schemeClr val="tx1">
                    <a:lumMod val="75000"/>
                    <a:lumOff val="25000"/>
                  </a:schemeClr>
                </a:solidFill>
              </a:rPr>
              <a:t>La energía química es la energía almacenada en los enlaces de los compuestos químicos (átomos y moléculas). </a:t>
            </a:r>
            <a:r>
              <a:rPr lang="en-US" b="1">
                <a:solidFill>
                  <a:schemeClr val="tx1">
                    <a:lumMod val="75000"/>
                    <a:lumOff val="25000"/>
                  </a:schemeClr>
                </a:solidFill>
              </a:rPr>
              <a:t>Se libera en una reacción química, produciendo a menudo calor</a:t>
            </a:r>
            <a:r>
              <a:rPr lang="en-US">
                <a:solidFill>
                  <a:schemeClr val="tx1">
                    <a:lumMod val="75000"/>
                    <a:lumOff val="25000"/>
                  </a:schemeClr>
                </a:solidFill>
              </a:rPr>
              <a:t> (reacción exotérmica). Las baterías, el petróleo, el gas natural y el carbón son ejemplos de energía química almacenada. Normalmente, una vez que la energía química es liberada de una sustancia, esa sustancia se transforma en una sustancia completamente nueva.</a:t>
            </a:r>
            <a:endParaRPr lang="en-US">
              <a:solidFill>
                <a:schemeClr val="tx1">
                  <a:lumMod val="75000"/>
                  <a:lumOff val="25000"/>
                </a:schemeClr>
              </a:solidFill>
              <a:effectLst/>
            </a:endParaRPr>
          </a:p>
        </p:txBody>
      </p:sp>
      <p:pic>
        <p:nvPicPr>
          <p:cNvPr id="3" name="Imagen 2">
            <a:extLst>
              <a:ext uri="{FF2B5EF4-FFF2-40B4-BE49-F238E27FC236}">
                <a16:creationId xmlns:a16="http://schemas.microsoft.com/office/drawing/2014/main" id="{B57CEE20-82CD-4662-9F65-A63D1C9C340E}"/>
              </a:ext>
            </a:extLst>
          </p:cNvPr>
          <p:cNvPicPr>
            <a:picLocks noChangeAspect="1"/>
          </p:cNvPicPr>
          <p:nvPr/>
        </p:nvPicPr>
        <p:blipFill rotWithShape="1">
          <a:blip r:embed="rId2"/>
          <a:srcRect l="16088" r="32760" b="-1"/>
          <a:stretch/>
        </p:blipFill>
        <p:spPr>
          <a:xfrm>
            <a:off x="8631452" y="2129586"/>
            <a:ext cx="2873159" cy="3737814"/>
          </a:xfrm>
          <a:prstGeom prst="rect">
            <a:avLst/>
          </a:prstGeom>
        </p:spPr>
      </p:pic>
    </p:spTree>
    <p:extLst>
      <p:ext uri="{BB962C8B-B14F-4D97-AF65-F5344CB8AC3E}">
        <p14:creationId xmlns:p14="http://schemas.microsoft.com/office/powerpoint/2010/main" val="308427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C6C6603D-F559-4CD2-92AB-1C1608E3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061FB16D-16D8-4CDD-8F3F-D6AC8900086F}"/>
              </a:ext>
            </a:extLst>
          </p:cNvPr>
          <p:cNvPicPr>
            <a:picLocks noChangeAspect="1"/>
          </p:cNvPicPr>
          <p:nvPr/>
        </p:nvPicPr>
        <p:blipFill rotWithShape="1">
          <a:blip r:embed="rId2"/>
          <a:srcRect l="10144" r="2" b="2"/>
          <a:stretch/>
        </p:blipFill>
        <p:spPr>
          <a:xfrm>
            <a:off x="-7620" y="3439222"/>
            <a:ext cx="4646985" cy="3428990"/>
          </a:xfrm>
          <a:prstGeom prst="rect">
            <a:avLst/>
          </a:prstGeom>
        </p:spPr>
      </p:pic>
      <p:sp>
        <p:nvSpPr>
          <p:cNvPr id="43" name="Rectangle 42">
            <a:extLst>
              <a:ext uri="{FF2B5EF4-FFF2-40B4-BE49-F238E27FC236}">
                <a16:creationId xmlns:a16="http://schemas.microsoft.com/office/drawing/2014/main" id="{027C296A-0617-4D21-AF6B-358A10ABD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rgbClr val="443C53"/>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4D8B6B03-4DCB-4178-B843-7DCD12039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Imagen 2">
            <a:extLst>
              <a:ext uri="{FF2B5EF4-FFF2-40B4-BE49-F238E27FC236}">
                <a16:creationId xmlns:a16="http://schemas.microsoft.com/office/drawing/2014/main" id="{E0EB5CD6-054F-461A-A79F-ABD7F7DEEAD9}"/>
              </a:ext>
            </a:extLst>
          </p:cNvPr>
          <p:cNvPicPr>
            <a:picLocks noChangeAspect="1"/>
          </p:cNvPicPr>
          <p:nvPr/>
        </p:nvPicPr>
        <p:blipFill rotWithShape="1">
          <a:blip r:embed="rId3"/>
          <a:srcRect l="3538" r="4288" b="-1"/>
          <a:stretch/>
        </p:blipFill>
        <p:spPr>
          <a:xfrm>
            <a:off x="-16934" y="0"/>
            <a:ext cx="4646985" cy="3429000"/>
          </a:xfrm>
          <a:prstGeom prst="rect">
            <a:avLst/>
          </a:prstGeom>
        </p:spPr>
      </p:pic>
      <p:cxnSp>
        <p:nvCxnSpPr>
          <p:cNvPr id="47" name="Straight Connector 46">
            <a:extLst>
              <a:ext uri="{FF2B5EF4-FFF2-40B4-BE49-F238E27FC236}">
                <a16:creationId xmlns:a16="http://schemas.microsoft.com/office/drawing/2014/main" id="{9BDA9979-0841-4105-9C70-00F46A1C42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rgbClr val="443C53"/>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882FBFED-4E6A-4A24-A9FB-D40A7E401424}"/>
              </a:ext>
            </a:extLst>
          </p:cNvPr>
          <p:cNvSpPr/>
          <p:nvPr/>
        </p:nvSpPr>
        <p:spPr>
          <a:xfrm>
            <a:off x="6438191" y="2133600"/>
            <a:ext cx="5066419" cy="3777622"/>
          </a:xfrm>
          <a:prstGeom prst="rect">
            <a:avLst/>
          </a:prstGeom>
        </p:spPr>
        <p:txBody>
          <a:bodyPr vert="horz" lIns="91440" tIns="45720" rIns="91440" bIns="45720" rtlCol="0">
            <a:normAutofit/>
          </a:bodyPr>
          <a:lstStyle/>
          <a:p>
            <a:pPr>
              <a:spcBef>
                <a:spcPts val="1000"/>
              </a:spcBef>
              <a:buClr>
                <a:srgbClr val="D9972B"/>
              </a:buClr>
              <a:buFont typeface="Wingdings 3" charset="2"/>
              <a:buChar char=""/>
            </a:pPr>
            <a:r>
              <a:rPr lang="en-US" b="1">
                <a:solidFill>
                  <a:schemeClr val="tx1">
                    <a:lumMod val="75000"/>
                    <a:lumOff val="25000"/>
                  </a:schemeClr>
                </a:solidFill>
              </a:rPr>
              <a:t>9. Energía magnética</a:t>
            </a:r>
            <a:endParaRPr lang="en-US">
              <a:solidFill>
                <a:schemeClr val="tx1">
                  <a:lumMod val="75000"/>
                  <a:lumOff val="25000"/>
                </a:schemeClr>
              </a:solidFill>
            </a:endParaRPr>
          </a:p>
          <a:p>
            <a:pPr>
              <a:spcBef>
                <a:spcPts val="1000"/>
              </a:spcBef>
              <a:buClr>
                <a:srgbClr val="D9972B"/>
              </a:buClr>
              <a:buFont typeface="Wingdings 3" charset="2"/>
              <a:buChar char=""/>
            </a:pPr>
            <a:r>
              <a:rPr lang="en-US">
                <a:solidFill>
                  <a:schemeClr val="tx1">
                    <a:lumMod val="75000"/>
                    <a:lumOff val="25000"/>
                  </a:schemeClr>
                </a:solidFill>
              </a:rPr>
              <a:t>Es un tipo de energía que se origina en la energía que generan determinados imanes. </a:t>
            </a:r>
            <a:r>
              <a:rPr lang="en-US" b="1">
                <a:solidFill>
                  <a:schemeClr val="tx1">
                    <a:lumMod val="75000"/>
                    <a:lumOff val="25000"/>
                  </a:schemeClr>
                </a:solidFill>
              </a:rPr>
              <a:t>Estos imanes crean campos magnéticos</a:t>
            </a:r>
            <a:r>
              <a:rPr lang="en-US">
                <a:solidFill>
                  <a:schemeClr val="tx1">
                    <a:lumMod val="75000"/>
                    <a:lumOff val="25000"/>
                  </a:schemeClr>
                </a:solidFill>
              </a:rPr>
              <a:t> permanentes y así como energía que se puede utiliza en diferentes sectores.</a:t>
            </a:r>
          </a:p>
          <a:p>
            <a:pPr>
              <a:spcBef>
                <a:spcPts val="1000"/>
              </a:spcBef>
              <a:buClr>
                <a:srgbClr val="D9972B"/>
              </a:buClr>
              <a:buFont typeface="Wingdings 3" charset="2"/>
              <a:buChar char=""/>
            </a:pPr>
            <a:r>
              <a:rPr lang="en-US" b="1">
                <a:solidFill>
                  <a:schemeClr val="tx1">
                    <a:lumMod val="75000"/>
                    <a:lumOff val="25000"/>
                  </a:schemeClr>
                </a:solidFill>
              </a:rPr>
              <a:t>10. Energía nuclear</a:t>
            </a:r>
            <a:endParaRPr lang="en-US">
              <a:solidFill>
                <a:schemeClr val="tx1">
                  <a:lumMod val="75000"/>
                  <a:lumOff val="25000"/>
                </a:schemeClr>
              </a:solidFill>
            </a:endParaRPr>
          </a:p>
          <a:p>
            <a:pPr>
              <a:spcBef>
                <a:spcPts val="1000"/>
              </a:spcBef>
              <a:buClr>
                <a:srgbClr val="D9972B"/>
              </a:buClr>
              <a:buFont typeface="Wingdings 3" charset="2"/>
              <a:buChar char=""/>
            </a:pPr>
            <a:r>
              <a:rPr lang="en-US">
                <a:solidFill>
                  <a:schemeClr val="tx1">
                    <a:lumMod val="75000"/>
                    <a:lumOff val="25000"/>
                  </a:schemeClr>
                </a:solidFill>
              </a:rPr>
              <a:t>La energía nuclear es energía resultante de </a:t>
            </a:r>
            <a:r>
              <a:rPr lang="en-US" b="1">
                <a:solidFill>
                  <a:schemeClr val="tx1">
                    <a:lumMod val="75000"/>
                    <a:lumOff val="25000"/>
                  </a:schemeClr>
                </a:solidFill>
              </a:rPr>
              <a:t>las reacciones nucleares y los cambios en los núcleos atómicos</a:t>
            </a:r>
            <a:r>
              <a:rPr lang="en-US">
                <a:solidFill>
                  <a:schemeClr val="tx1">
                    <a:lumMod val="75000"/>
                    <a:lumOff val="25000"/>
                  </a:schemeClr>
                </a:solidFill>
              </a:rPr>
              <a:t> o de las reacciones nucleares. </a:t>
            </a:r>
            <a:endParaRPr lang="en-US">
              <a:solidFill>
                <a:schemeClr val="tx1">
                  <a:lumMod val="75000"/>
                  <a:lumOff val="25000"/>
                </a:schemeClr>
              </a:solidFill>
              <a:effectLst/>
            </a:endParaRPr>
          </a:p>
        </p:txBody>
      </p:sp>
    </p:spTree>
    <p:extLst>
      <p:ext uri="{BB962C8B-B14F-4D97-AF65-F5344CB8AC3E}">
        <p14:creationId xmlns:p14="http://schemas.microsoft.com/office/powerpoint/2010/main" val="150014822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117</TotalTime>
  <Words>1284</Words>
  <Application>Microsoft Office PowerPoint</Application>
  <PresentationFormat>Panorámica</PresentationFormat>
  <Paragraphs>56</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Century Gothic</vt:lpstr>
      <vt:lpstr>Wingdings 3</vt:lpstr>
      <vt:lpstr>Espiral</vt:lpstr>
      <vt:lpstr>       2° MEDIO TECNOLOGIA </vt:lpstr>
      <vt:lpstr>            Existen diferentes significados para la palabra energía, pero suele considerarse como la fuerza de acción o fuerza de trabajo que provoca cambios en algo, ya sea materia, organismos, objetos, etc. La energía es un elemento básico en la naturaleza. Mueve los coches para que circulen por la autopista, hace volar los aviones para que nos lleven a nuestro destino vacacional, permite que tengamos luz en nuestro hogar, que podamos ver la televisión y que nuestros órganos funcionen correctamente.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Energías</dc:title>
  <dc:creator>Ruth Arenas</dc:creator>
  <cp:lastModifiedBy>Ruth Arenas</cp:lastModifiedBy>
  <cp:revision>13</cp:revision>
  <dcterms:created xsi:type="dcterms:W3CDTF">2020-06-01T01:33:04Z</dcterms:created>
  <dcterms:modified xsi:type="dcterms:W3CDTF">2021-03-31T14:15:02Z</dcterms:modified>
</cp:coreProperties>
</file>