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5" r:id="rId4"/>
    <p:sldId id="276" r:id="rId5"/>
    <p:sldId id="277" r:id="rId6"/>
    <p:sldId id="278" r:id="rId7"/>
    <p:sldId id="280" r:id="rId8"/>
    <p:sldId id="281" r:id="rId9"/>
    <p:sldId id="282" r:id="rId10"/>
    <p:sldId id="283" r:id="rId11"/>
    <p:sldId id="258" r:id="rId12"/>
    <p:sldId id="288" r:id="rId13"/>
    <p:sldId id="259" r:id="rId14"/>
    <p:sldId id="287" r:id="rId15"/>
    <p:sldId id="260" r:id="rId16"/>
    <p:sldId id="292" r:id="rId17"/>
    <p:sldId id="295" r:id="rId18"/>
    <p:sldId id="261" r:id="rId19"/>
    <p:sldId id="303" r:id="rId20"/>
    <p:sldId id="262"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80" d="100"/>
          <a:sy n="80" d="100"/>
        </p:scale>
        <p:origin x="36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8EE7E-F680-4FD0-84D8-437D3F3DB75C}" type="datetimeFigureOut">
              <a:rPr lang="es-ES" smtClean="0"/>
              <a:t>10/09/2021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CD480-6CEE-49F1-AA3F-0AED547C6AD0}" type="slidenum">
              <a:rPr lang="es-ES" smtClean="0"/>
              <a:t>‹Nº›</a:t>
            </a:fld>
            <a:endParaRPr lang="es-ES"/>
          </a:p>
        </p:txBody>
      </p:sp>
    </p:spTree>
    <p:extLst>
      <p:ext uri="{BB962C8B-B14F-4D97-AF65-F5344CB8AC3E}">
        <p14:creationId xmlns:p14="http://schemas.microsoft.com/office/powerpoint/2010/main" val="339893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9b895a759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9b895a75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9bf542c9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9bf542c9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9b895a75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9b895a75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9b895a759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9b895a759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9b895a759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9b895a759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C2CD480-6CEE-49F1-AA3F-0AED547C6AD0}" type="slidenum">
              <a:rPr lang="es-ES" smtClean="0"/>
              <a:t>20</a:t>
            </a:fld>
            <a:endParaRPr lang="es-ES"/>
          </a:p>
        </p:txBody>
      </p:sp>
    </p:spTree>
    <p:extLst>
      <p:ext uri="{BB962C8B-B14F-4D97-AF65-F5344CB8AC3E}">
        <p14:creationId xmlns:p14="http://schemas.microsoft.com/office/powerpoint/2010/main" val="147450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9b895a759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9b895a759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9b895a759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8" name="Google Shape;328;g39b895a759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9b895a75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9b895a75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9b895a75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39b895a75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8fde3776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8fde3776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9b895a759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9b895a759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9b895a759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9b895a759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https://www.youtube.com/watch?v=syXcXZH57A4&amp;feature=emb_title</a:t>
            </a:r>
          </a:p>
        </p:txBody>
      </p:sp>
      <p:sp>
        <p:nvSpPr>
          <p:cNvPr id="4" name="Marcador de número de diapositiva 3"/>
          <p:cNvSpPr>
            <a:spLocks noGrp="1"/>
          </p:cNvSpPr>
          <p:nvPr>
            <p:ph type="sldNum" sz="quarter" idx="5"/>
          </p:nvPr>
        </p:nvSpPr>
        <p:spPr/>
        <p:txBody>
          <a:bodyPr/>
          <a:lstStyle/>
          <a:p>
            <a:fld id="{CC2CD480-6CEE-49F1-AA3F-0AED547C6AD0}" type="slidenum">
              <a:rPr lang="es-ES" smtClean="0"/>
              <a:t>12</a:t>
            </a:fld>
            <a:endParaRPr lang="es-ES"/>
          </a:p>
        </p:txBody>
      </p:sp>
    </p:spTree>
    <p:extLst>
      <p:ext uri="{BB962C8B-B14F-4D97-AF65-F5344CB8AC3E}">
        <p14:creationId xmlns:p14="http://schemas.microsoft.com/office/powerpoint/2010/main" val="382287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27074-D363-4F3A-AD70-75DD3C529F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360DD2F-F041-4978-A617-DA363F34E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775E3FD-80A0-403D-BED7-773CAB4BE64C}"/>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1B31F9BA-BCB7-4F94-9536-A7D6A81490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0E734E-D0C6-4E32-9DE7-53A93453B9CB}"/>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395590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08A62-3F47-4F22-B1B3-0740F4DA903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E73B730-EF63-4603-85BF-CD22FC85C8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D41894-F3A8-4AB1-A912-497448B7AE70}"/>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146136AD-7559-4521-ACFE-5907C720D2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1E73E6-919A-4993-8C9A-01AB2674D426}"/>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163402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DB4383-F01F-4163-9C7A-94488BE214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BAA073E-A398-4957-83FD-86A63C0E837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E5A37F-6A5B-4A15-9E82-07D2179D2BC3}"/>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18B07555-74AC-435C-BFEF-997955B45F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EC58FB-F757-498A-9DD1-9DE24533F6A0}"/>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250614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75927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52EA8-A7D7-4E85-A1B8-527558F9B5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3ED37-B082-43AC-BC79-86653FCAF6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A59664-CC27-4AA7-8001-27BDC6F9F31E}"/>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E499D237-4537-4460-96AC-3225257263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89FACBB-FB26-42E5-B6B3-42C0DD2D9EB4}"/>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2728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949EA-0B84-4888-9FBB-58DD8E016F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080868-653F-443A-85A5-9B122EE00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90C799-B55F-4DE1-943A-CB99E89C0E9E}"/>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0ADACAB1-C19A-46F0-97CB-E41D334B2D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E63C90B-B7F6-45CC-928F-B79095822F31}"/>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27991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E9B-6EBB-43C3-9660-A1FF27A8FF2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C2C596-4580-498B-BDEF-F42532CB615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0F073C-5B8A-41A3-8DE1-00558696BD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8AEED36-96AD-4EF2-BB4F-8DC0AFF9D229}"/>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6" name="Marcador de pie de página 5">
            <a:extLst>
              <a:ext uri="{FF2B5EF4-FFF2-40B4-BE49-F238E27FC236}">
                <a16:creationId xmlns:a16="http://schemas.microsoft.com/office/drawing/2014/main" id="{AE96A308-D249-495A-9837-F6D999AED0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4717FE-0435-4861-97CD-650E6B65DB4C}"/>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306531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781BD-CEB0-4D92-A8BF-98FDC3228E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428B0-0E05-4891-A456-833720C06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AC9C9C1-F5AD-43E4-920B-5B661FB42A0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8660EF4-2CF7-40C3-AB23-0EF5CA6ED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C73C5B-DA90-4FDB-812C-4D9C1B7A21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561C5E-3281-4234-99B7-50A10BB6EB9D}"/>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8" name="Marcador de pie de página 7">
            <a:extLst>
              <a:ext uri="{FF2B5EF4-FFF2-40B4-BE49-F238E27FC236}">
                <a16:creationId xmlns:a16="http://schemas.microsoft.com/office/drawing/2014/main" id="{10E051B3-2BF0-4EAD-9B80-484FA4479FA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23CB964-514B-4125-8586-D4DBD453E2A9}"/>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323951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42C40-F82C-44F3-8623-CBA3FA05C84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7718E27-4ADE-4DDF-9E9F-5F159EC1CE9D}"/>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4" name="Marcador de pie de página 3">
            <a:extLst>
              <a:ext uri="{FF2B5EF4-FFF2-40B4-BE49-F238E27FC236}">
                <a16:creationId xmlns:a16="http://schemas.microsoft.com/office/drawing/2014/main" id="{A1A8BE9C-40E2-46B9-814D-B50495DDADE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1601B44-959B-4294-9AEB-720C4CEA6A6A}"/>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84976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3E4385-6FC3-4F50-809E-4103A7C6D2A2}"/>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3" name="Marcador de pie de página 2">
            <a:extLst>
              <a:ext uri="{FF2B5EF4-FFF2-40B4-BE49-F238E27FC236}">
                <a16:creationId xmlns:a16="http://schemas.microsoft.com/office/drawing/2014/main" id="{447939D3-644D-4B4D-B93C-0932FA3F6B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16A01E-A1F1-470A-9DF3-4039A90C32FF}"/>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276738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130BA-6A60-4832-90BD-BA425F6EBD2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EEFABF-F96F-4E31-B3AF-C5BC874391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4EE4B2-2D33-496F-9E51-B5863D1FE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FED2F3-77F0-4B9D-A406-B6D2815CBCD1}"/>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6" name="Marcador de pie de página 5">
            <a:extLst>
              <a:ext uri="{FF2B5EF4-FFF2-40B4-BE49-F238E27FC236}">
                <a16:creationId xmlns:a16="http://schemas.microsoft.com/office/drawing/2014/main" id="{FC2E8607-DAF5-4C85-9735-324DA15555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8B793A-B526-4AD5-8B31-087159A7B2F0}"/>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31499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CA42D-1755-4AB0-A9DB-146F2658A9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902264B-49A4-414E-8C4B-C99B9E9DC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FF5EFDE-0C61-4134-9795-425F5C567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13F7C2-B57F-415C-9EE9-27DB60FE853E}"/>
              </a:ext>
            </a:extLst>
          </p:cNvPr>
          <p:cNvSpPr>
            <a:spLocks noGrp="1"/>
          </p:cNvSpPr>
          <p:nvPr>
            <p:ph type="dt" sz="half" idx="10"/>
          </p:nvPr>
        </p:nvSpPr>
        <p:spPr/>
        <p:txBody>
          <a:bodyPr/>
          <a:lstStyle/>
          <a:p>
            <a:fld id="{2851F0C3-1B4C-49C5-804D-DACB4A156FC4}" type="datetimeFigureOut">
              <a:rPr lang="es-ES" smtClean="0"/>
              <a:t>10/09/2021</a:t>
            </a:fld>
            <a:endParaRPr lang="es-ES"/>
          </a:p>
        </p:txBody>
      </p:sp>
      <p:sp>
        <p:nvSpPr>
          <p:cNvPr id="6" name="Marcador de pie de página 5">
            <a:extLst>
              <a:ext uri="{FF2B5EF4-FFF2-40B4-BE49-F238E27FC236}">
                <a16:creationId xmlns:a16="http://schemas.microsoft.com/office/drawing/2014/main" id="{50D0B10F-6DB7-411E-A5D6-C1B0FA7228A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4FB4B2-1EE5-4A88-92B1-ED7636E48F6D}"/>
              </a:ext>
            </a:extLst>
          </p:cNvPr>
          <p:cNvSpPr>
            <a:spLocks noGrp="1"/>
          </p:cNvSpPr>
          <p:nvPr>
            <p:ph type="sldNum" sz="quarter" idx="12"/>
          </p:nvPr>
        </p:nvSpPr>
        <p:spPr/>
        <p:txBody>
          <a:bodyPr/>
          <a:lstStyle/>
          <a:p>
            <a:fld id="{D0C0A78C-8E97-4FE1-8245-B9E28805F2FA}" type="slidenum">
              <a:rPr lang="es-ES" smtClean="0"/>
              <a:t>‹Nº›</a:t>
            </a:fld>
            <a:endParaRPr lang="es-ES"/>
          </a:p>
        </p:txBody>
      </p:sp>
    </p:spTree>
    <p:extLst>
      <p:ext uri="{BB962C8B-B14F-4D97-AF65-F5344CB8AC3E}">
        <p14:creationId xmlns:p14="http://schemas.microsoft.com/office/powerpoint/2010/main" val="201153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CAC364C-501E-4AE7-A40E-23809E57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1066349-340C-45D9-87C0-E4D1C8946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A2D30-3AEB-4EA5-A61B-A614EE096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1F0C3-1B4C-49C5-804D-DACB4A156FC4}" type="datetimeFigureOut">
              <a:rPr lang="es-ES" smtClean="0"/>
              <a:t>10/09/2021</a:t>
            </a:fld>
            <a:endParaRPr lang="es-ES"/>
          </a:p>
        </p:txBody>
      </p:sp>
      <p:sp>
        <p:nvSpPr>
          <p:cNvPr id="5" name="Marcador de pie de página 4">
            <a:extLst>
              <a:ext uri="{FF2B5EF4-FFF2-40B4-BE49-F238E27FC236}">
                <a16:creationId xmlns:a16="http://schemas.microsoft.com/office/drawing/2014/main" id="{E717B3CE-D91D-4BBE-80EF-9373D4F18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9F4F08-1DEC-43EF-9B92-5D3CD07873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0A78C-8E97-4FE1-8245-B9E28805F2FA}" type="slidenum">
              <a:rPr lang="es-ES" smtClean="0"/>
              <a:t>‹Nº›</a:t>
            </a:fld>
            <a:endParaRPr lang="es-ES"/>
          </a:p>
        </p:txBody>
      </p:sp>
    </p:spTree>
    <p:extLst>
      <p:ext uri="{BB962C8B-B14F-4D97-AF65-F5344CB8AC3E}">
        <p14:creationId xmlns:p14="http://schemas.microsoft.com/office/powerpoint/2010/main" val="48460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ntrainfo.com/10420/chile-es-un-pais-destruido/"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mJ3Hbz3xvqo?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syXcXZH57A4?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hyperlink" Target="https://www.cooperativa.cl/noticias/pais/vivienda/cchc-advierte-comprar-una-vivienda-en-chile-es-severamente-no-alcanzable/2019-08-29/074934.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B010ECA-1709-42B6-B13C-DF0659EC027C}"/>
              </a:ext>
            </a:extLst>
          </p:cNvPr>
          <p:cNvSpPr>
            <a:spLocks noGrp="1"/>
          </p:cNvSpPr>
          <p:nvPr>
            <p:ph type="ctrTitle"/>
          </p:nvPr>
        </p:nvSpPr>
        <p:spPr>
          <a:xfrm>
            <a:off x="718686" y="5091762"/>
            <a:ext cx="7484787" cy="1264588"/>
          </a:xfrm>
        </p:spPr>
        <p:txBody>
          <a:bodyPr anchor="ctr">
            <a:normAutofit/>
          </a:bodyPr>
          <a:lstStyle/>
          <a:p>
            <a:pPr algn="r"/>
            <a:r>
              <a:rPr lang="es-ES" sz="3400">
                <a:solidFill>
                  <a:srgbClr val="FFFFFF"/>
                </a:solidFill>
              </a:rPr>
              <a:t>Indicadores socioeconómicos y urbanidad a mediados del S.XX en Chile</a:t>
            </a:r>
          </a:p>
        </p:txBody>
      </p:sp>
      <p:sp>
        <p:nvSpPr>
          <p:cNvPr id="3" name="Subtítulo 2">
            <a:extLst>
              <a:ext uri="{FF2B5EF4-FFF2-40B4-BE49-F238E27FC236}">
                <a16:creationId xmlns:a16="http://schemas.microsoft.com/office/drawing/2014/main" id="{145992CE-99C8-44FB-8648-8B77B9A3C12C}"/>
              </a:ext>
            </a:extLst>
          </p:cNvPr>
          <p:cNvSpPr>
            <a:spLocks noGrp="1"/>
          </p:cNvSpPr>
          <p:nvPr>
            <p:ph type="subTitle" idx="1"/>
          </p:nvPr>
        </p:nvSpPr>
        <p:spPr>
          <a:xfrm>
            <a:off x="8602119" y="5091763"/>
            <a:ext cx="2871195" cy="1264587"/>
          </a:xfrm>
        </p:spPr>
        <p:txBody>
          <a:bodyPr anchor="ctr">
            <a:normAutofit/>
          </a:bodyPr>
          <a:lstStyle/>
          <a:p>
            <a:pPr algn="l"/>
            <a:r>
              <a:rPr lang="es-ES" sz="2000" dirty="0">
                <a:solidFill>
                  <a:srgbClr val="FFC000"/>
                </a:solidFill>
              </a:rPr>
              <a:t>Historia – Segundo Medio</a:t>
            </a:r>
          </a:p>
          <a:p>
            <a:pPr algn="l"/>
            <a:r>
              <a:rPr lang="es-ES" sz="2000" dirty="0">
                <a:solidFill>
                  <a:srgbClr val="FFC000"/>
                </a:solidFill>
              </a:rPr>
              <a:t>Profesor: Abraham López</a:t>
            </a:r>
          </a:p>
          <a:p>
            <a:pPr algn="l"/>
            <a:r>
              <a:rPr lang="es-ES" sz="2000" dirty="0" err="1">
                <a:solidFill>
                  <a:srgbClr val="FFC000"/>
                </a:solidFill>
              </a:rPr>
              <a:t>OA</a:t>
            </a:r>
            <a:r>
              <a:rPr lang="es-ES" sz="2000" dirty="0">
                <a:solidFill>
                  <a:srgbClr val="FFC000"/>
                </a:solidFill>
              </a:rPr>
              <a:t> 12 Clase </a:t>
            </a:r>
            <a:r>
              <a:rPr lang="es-ES" sz="2000" dirty="0" err="1">
                <a:solidFill>
                  <a:srgbClr val="FFC000"/>
                </a:solidFill>
              </a:rPr>
              <a:t>N°</a:t>
            </a:r>
            <a:r>
              <a:rPr lang="es-ES" sz="2000" dirty="0">
                <a:solidFill>
                  <a:srgbClr val="FFC000"/>
                </a:solidFill>
              </a:rPr>
              <a:t> 14</a:t>
            </a:r>
          </a:p>
        </p:txBody>
      </p:sp>
      <p:pic>
        <p:nvPicPr>
          <p:cNvPr id="8" name="Imagen 7" descr="Imagen que contiene exterior, edificio, barco, acoplado&#10;&#10;Descripción generada automáticamente">
            <a:extLst>
              <a:ext uri="{FF2B5EF4-FFF2-40B4-BE49-F238E27FC236}">
                <a16:creationId xmlns:a16="http://schemas.microsoft.com/office/drawing/2014/main" id="{BEBEC7DB-71F8-41AD-A935-0C4735863C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454" r="-1" b="-1"/>
          <a:stretch/>
        </p:blipFill>
        <p:spPr>
          <a:xfrm>
            <a:off x="320040" y="320040"/>
            <a:ext cx="11548872" cy="4462272"/>
          </a:xfrm>
          <a:prstGeom prst="rect">
            <a:avLst/>
          </a:prstGeom>
        </p:spPr>
      </p:pic>
      <p:cxnSp>
        <p:nvCxnSpPr>
          <p:cNvPr id="16" name="Straight Connector 1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3AA719B-BA13-407D-9602-0341E4CC00C1}"/>
              </a:ext>
            </a:extLst>
          </p:cNvPr>
          <p:cNvSpPr txBox="1"/>
          <p:nvPr/>
        </p:nvSpPr>
        <p:spPr>
          <a:xfrm>
            <a:off x="9654844" y="4582257"/>
            <a:ext cx="2214068"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3" tooltip="https://www.contrainfo.com/10420/chile-es-un-pais-destruido/">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s-ES" sz="700">
              <a:solidFill>
                <a:srgbClr val="FFFFFF"/>
              </a:solidFill>
            </a:endParaRPr>
          </a:p>
        </p:txBody>
      </p:sp>
    </p:spTree>
    <p:extLst>
      <p:ext uri="{BB962C8B-B14F-4D97-AF65-F5344CB8AC3E}">
        <p14:creationId xmlns:p14="http://schemas.microsoft.com/office/powerpoint/2010/main" val="345989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5"/>
        <p:cNvGrpSpPr/>
        <p:nvPr/>
      </p:nvGrpSpPr>
      <p:grpSpPr>
        <a:xfrm>
          <a:off x="0" y="0"/>
          <a:ext cx="0" cy="0"/>
          <a:chOff x="0" y="0"/>
          <a:chExt cx="0" cy="0"/>
        </a:xfrm>
      </p:grpSpPr>
      <p:sp>
        <p:nvSpPr>
          <p:cNvPr id="127" name="Rectangle 126">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6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 name="Google Shape;378;p52"/>
          <p:cNvPicPr preferRelativeResize="0"/>
          <p:nvPr/>
        </p:nvPicPr>
        <p:blipFill rotWithShape="1">
          <a:blip r:embed="rId3"/>
          <a:srcRect l="2210" r="3832"/>
          <a:stretch/>
        </p:blipFill>
        <p:spPr>
          <a:xfrm>
            <a:off x="643467" y="643467"/>
            <a:ext cx="10905066" cy="5571066"/>
          </a:xfrm>
          <a:prstGeom prst="rect">
            <a:avLst/>
          </a:prstGeom>
          <a:noFill/>
        </p:spPr>
      </p:pic>
      <p:sp>
        <p:nvSpPr>
          <p:cNvPr id="129" name="Rectangle 128">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lementos multimedia en línea 3" title="Estudio CEP: mayor hacinamiento y segregaciￃﾳn en viviendas">
            <a:hlinkClick r:id="" action="ppaction://media"/>
            <a:extLst>
              <a:ext uri="{FF2B5EF4-FFF2-40B4-BE49-F238E27FC236}">
                <a16:creationId xmlns:a16="http://schemas.microsoft.com/office/drawing/2014/main" id="{B3A34D2A-05BE-48B4-A93D-1477B0ACA5DC}"/>
              </a:ext>
            </a:extLst>
          </p:cNvPr>
          <p:cNvPicPr>
            <a:picLocks noGrp="1" noRot="1" noChangeAspect="1"/>
          </p:cNvPicPr>
          <p:nvPr>
            <p:ph idx="1"/>
            <a:videoFile r:link="rId1"/>
          </p:nvPr>
        </p:nvPicPr>
        <p:blipFill>
          <a:blip r:embed="rId3"/>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251136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lementos multimedia en línea 3" title="Cuarentena en viviendas sociales: Hacinamiento y precariedad | 24 Horas TVN Chile">
            <a:hlinkClick r:id="" action="ppaction://media"/>
            <a:extLst>
              <a:ext uri="{FF2B5EF4-FFF2-40B4-BE49-F238E27FC236}">
                <a16:creationId xmlns:a16="http://schemas.microsoft.com/office/drawing/2014/main" id="{1FF67DD6-B5CB-4A59-A606-42F149D093BD}"/>
              </a:ext>
            </a:extLst>
          </p:cNvPr>
          <p:cNvPicPr>
            <a:picLocks noGrp="1" noRot="1" noChangeAspect="1"/>
          </p:cNvPicPr>
          <p:nvPr>
            <p:ph idx="1"/>
            <a:videoFile r:link="rId1"/>
          </p:nvPr>
        </p:nvPicPr>
        <p:blipFill>
          <a:blip r:embed="rId4"/>
          <a:stretch>
            <a:fillRect/>
          </a:stretch>
        </p:blipFill>
        <p:spPr>
          <a:xfrm>
            <a:off x="2002842" y="1141283"/>
            <a:ext cx="8186311" cy="4604800"/>
          </a:xfrm>
          <a:prstGeom prst="rect">
            <a:avLst/>
          </a:prstGeom>
        </p:spPr>
      </p:pic>
    </p:spTree>
    <p:extLst>
      <p:ext uri="{BB962C8B-B14F-4D97-AF65-F5344CB8AC3E}">
        <p14:creationId xmlns:p14="http://schemas.microsoft.com/office/powerpoint/2010/main" val="15984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640EEE-BE36-44D2-BC43-DD0460CC497B}"/>
              </a:ext>
            </a:extLst>
          </p:cNvPr>
          <p:cNvSpPr>
            <a:spLocks noGrp="1"/>
          </p:cNvSpPr>
          <p:nvPr>
            <p:ph type="title"/>
          </p:nvPr>
        </p:nvSpPr>
        <p:spPr>
          <a:xfrm>
            <a:off x="1075767" y="1188637"/>
            <a:ext cx="2988234" cy="4480726"/>
          </a:xfrm>
        </p:spPr>
        <p:txBody>
          <a:bodyPr>
            <a:normAutofit/>
          </a:bodyPr>
          <a:lstStyle/>
          <a:p>
            <a:pPr algn="r"/>
            <a:r>
              <a:rPr lang="es-ES" sz="4600"/>
              <a:t>Dificultades en acceso a la vivienda en la actualidad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0F51E45-9CD2-45A7-9A50-B3BF9490A65F}"/>
              </a:ext>
            </a:extLst>
          </p:cNvPr>
          <p:cNvSpPr>
            <a:spLocks noGrp="1"/>
          </p:cNvSpPr>
          <p:nvPr>
            <p:ph idx="1"/>
          </p:nvPr>
        </p:nvSpPr>
        <p:spPr>
          <a:xfrm>
            <a:off x="5255260" y="1648870"/>
            <a:ext cx="4702848" cy="3560260"/>
          </a:xfrm>
        </p:spPr>
        <p:txBody>
          <a:bodyPr anchor="ctr">
            <a:normAutofit/>
          </a:bodyPr>
          <a:lstStyle/>
          <a:p>
            <a:pPr marL="0" indent="0">
              <a:buNone/>
            </a:pPr>
            <a:r>
              <a:rPr lang="es-CL" sz="2400">
                <a:hlinkClick r:id="rId2"/>
              </a:rPr>
              <a:t>https://www.cooperativa.cl/noticias/pais/vivienda/cchc-advierte-comprar-una-vivienda-en-chile-es-severamente-no-alcanzable/2019-08-29/074934.html</a:t>
            </a:r>
            <a:endParaRPr lang="es-ES" sz="2400"/>
          </a:p>
        </p:txBody>
      </p:sp>
    </p:spTree>
    <p:extLst>
      <p:ext uri="{BB962C8B-B14F-4D97-AF65-F5344CB8AC3E}">
        <p14:creationId xmlns:p14="http://schemas.microsoft.com/office/powerpoint/2010/main" val="260538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56"/>
          <p:cNvSpPr txBox="1">
            <a:spLocks noGrp="1"/>
          </p:cNvSpPr>
          <p:nvPr>
            <p:ph type="body" idx="1"/>
          </p:nvPr>
        </p:nvSpPr>
        <p:spPr>
          <a:xfrm>
            <a:off x="1250101" y="213859"/>
            <a:ext cx="10281992" cy="4555200"/>
          </a:xfrm>
          <a:prstGeom prst="rect">
            <a:avLst/>
          </a:prstGeom>
        </p:spPr>
        <p:txBody>
          <a:bodyPr spcFirstLastPara="1" vert="horz" wrap="square" lIns="121900" tIns="121900" rIns="121900" bIns="121900" rtlCol="0" anchor="t" anchorCtr="0">
            <a:noAutofit/>
          </a:bodyPr>
          <a:lstStyle/>
          <a:p>
            <a:pPr marL="0" indent="0" algn="just">
              <a:spcAft>
                <a:spcPts val="2133"/>
              </a:spcAft>
              <a:buNone/>
            </a:pPr>
            <a:r>
              <a:rPr lang="es" dirty="0">
                <a:latin typeface="Montserrat"/>
                <a:ea typeface="Montserrat"/>
                <a:cs typeface="Montserrat"/>
                <a:sym typeface="Montserrat"/>
              </a:rPr>
              <a:t>¿Cómo sería nuestra vida si no tuviéramos casa? ¿agua potable? ¿luz?</a:t>
            </a:r>
            <a:endParaRPr dirty="0">
              <a:latin typeface="Montserrat"/>
              <a:ea typeface="Montserrat"/>
              <a:cs typeface="Montserrat"/>
              <a:sym typeface="Montserrat"/>
            </a:endParaRPr>
          </a:p>
        </p:txBody>
      </p:sp>
      <p:pic>
        <p:nvPicPr>
          <p:cNvPr id="405" name="Google Shape;405;p56"/>
          <p:cNvPicPr preferRelativeResize="0"/>
          <p:nvPr/>
        </p:nvPicPr>
        <p:blipFill>
          <a:blip r:embed="rId3">
            <a:alphaModFix/>
          </a:blip>
          <a:stretch>
            <a:fillRect/>
          </a:stretch>
        </p:blipFill>
        <p:spPr>
          <a:xfrm>
            <a:off x="0" y="2148396"/>
            <a:ext cx="12192000" cy="4709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203F46A-1B2E-4435-AD97-5FA8878B1ECE}"/>
              </a:ext>
            </a:extLst>
          </p:cNvPr>
          <p:cNvSpPr>
            <a:spLocks noGrp="1"/>
          </p:cNvSpPr>
          <p:nvPr>
            <p:ph type="title"/>
          </p:nvPr>
        </p:nvSpPr>
        <p:spPr>
          <a:xfrm>
            <a:off x="6889833" y="1056640"/>
            <a:ext cx="4360324" cy="3494398"/>
          </a:xfrm>
        </p:spPr>
        <p:txBody>
          <a:bodyPr vert="horz" lIns="91440" tIns="45720" rIns="91440" bIns="45720" rtlCol="0" anchor="b">
            <a:normAutofit/>
          </a:bodyPr>
          <a:lstStyle/>
          <a:p>
            <a:r>
              <a:rPr lang="en-US" sz="3400" dirty="0"/>
              <a:t>El PIB per capita chileno </a:t>
            </a:r>
            <a:r>
              <a:rPr lang="en-US" sz="3400" dirty="0" err="1"/>
              <a:t>en</a:t>
            </a:r>
            <a:r>
              <a:rPr lang="en-US" sz="3400" dirty="0"/>
              <a:t> 1960 era de 505.35 USD</a:t>
            </a:r>
            <a:br>
              <a:rPr lang="en-US" sz="3400" dirty="0"/>
            </a:br>
            <a:br>
              <a:rPr lang="en-US" sz="3400" dirty="0"/>
            </a:br>
            <a:r>
              <a:rPr lang="en-US" sz="3400" dirty="0" err="1"/>
              <a:t>Hacia</a:t>
            </a:r>
            <a:r>
              <a:rPr lang="en-US" sz="3400" dirty="0"/>
              <a:t> el </a:t>
            </a:r>
            <a:r>
              <a:rPr lang="en-US" sz="3400" dirty="0" err="1"/>
              <a:t>año</a:t>
            </a:r>
            <a:r>
              <a:rPr lang="en-US" sz="3400" dirty="0"/>
              <a:t> 2018 </a:t>
            </a:r>
            <a:r>
              <a:rPr lang="en-US" sz="3400" dirty="0" err="1"/>
              <a:t>había</a:t>
            </a:r>
            <a:r>
              <a:rPr lang="en-US" sz="3400" dirty="0"/>
              <a:t> </a:t>
            </a:r>
            <a:r>
              <a:rPr lang="en-US" sz="3400" dirty="0" err="1"/>
              <a:t>aumentado</a:t>
            </a:r>
            <a:r>
              <a:rPr lang="en-US" sz="3400" dirty="0"/>
              <a:t> 16.000 USD.</a:t>
            </a:r>
          </a:p>
        </p:txBody>
      </p:sp>
      <p:pic>
        <p:nvPicPr>
          <p:cNvPr id="5" name="Marcador de contenido 4" descr="Imagen que contiene texto, mapa&#10;&#10;Descripción generada automáticamente">
            <a:extLst>
              <a:ext uri="{FF2B5EF4-FFF2-40B4-BE49-F238E27FC236}">
                <a16:creationId xmlns:a16="http://schemas.microsoft.com/office/drawing/2014/main" id="{C869ADCC-1753-4F31-918A-333397E119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 r="1248"/>
          <a:stretch/>
        </p:blipFill>
        <p:spPr>
          <a:xfrm>
            <a:off x="242596" y="623275"/>
            <a:ext cx="6162605" cy="5607882"/>
          </a:xfrm>
          <a:prstGeom prst="rect">
            <a:avLst/>
          </a:prstGeom>
        </p:spPr>
      </p:pic>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09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6"/>
        <p:cNvGrpSpPr/>
        <p:nvPr/>
      </p:nvGrpSpPr>
      <p:grpSpPr>
        <a:xfrm>
          <a:off x="0" y="0"/>
          <a:ext cx="0" cy="0"/>
          <a:chOff x="0" y="0"/>
          <a:chExt cx="0" cy="0"/>
        </a:xfrm>
      </p:grpSpPr>
      <p:sp>
        <p:nvSpPr>
          <p:cNvPr id="123" name="Freeform: Shape 12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Shape 12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Freeform: Shape 12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8" name="Google Shape;438;p61"/>
          <p:cNvSpPr txBox="1">
            <a:spLocks noGrp="1"/>
          </p:cNvSpPr>
          <p:nvPr>
            <p:ph type="body" idx="1"/>
          </p:nvPr>
        </p:nvSpPr>
        <p:spPr>
          <a:xfrm>
            <a:off x="1653363" y="2176272"/>
            <a:ext cx="9367204" cy="4041648"/>
          </a:xfrm>
          <a:prstGeom prst="rect">
            <a:avLst/>
          </a:prstGeom>
        </p:spPr>
        <p:txBody>
          <a:bodyPr spcFirstLastPara="1" vert="horz" lIns="91440" tIns="45720" rIns="91440" bIns="45720" rtlCol="0" anchor="t" anchorCtr="0">
            <a:normAutofit/>
          </a:bodyPr>
          <a:lstStyle/>
          <a:p>
            <a:pPr marL="0" indent="0">
              <a:spcAft>
                <a:spcPts val="600"/>
              </a:spcAft>
              <a:buNone/>
            </a:pPr>
            <a:r>
              <a:rPr lang="en-US" sz="2400" i="1" dirty="0">
                <a:sym typeface="Montserrat"/>
              </a:rPr>
              <a:t>“Los </a:t>
            </a:r>
            <a:r>
              <a:rPr lang="en-US" sz="2400" i="1" dirty="0" err="1">
                <a:sym typeface="Montserrat"/>
              </a:rPr>
              <a:t>pobres</a:t>
            </a:r>
            <a:r>
              <a:rPr lang="en-US" sz="2400" i="1" dirty="0">
                <a:sym typeface="Montserrat"/>
              </a:rPr>
              <a:t> de las </a:t>
            </a:r>
            <a:r>
              <a:rPr lang="en-US" sz="2400" i="1" dirty="0" err="1">
                <a:sym typeface="Montserrat"/>
              </a:rPr>
              <a:t>ciudades</a:t>
            </a:r>
            <a:r>
              <a:rPr lang="en-US" sz="2400" i="1" dirty="0">
                <a:sym typeface="Montserrat"/>
              </a:rPr>
              <a:t> de </a:t>
            </a:r>
            <a:r>
              <a:rPr lang="en-US" sz="2400" i="1" dirty="0" err="1">
                <a:sym typeface="Montserrat"/>
              </a:rPr>
              <a:t>todo</a:t>
            </a:r>
            <a:r>
              <a:rPr lang="en-US" sz="2400" i="1" dirty="0">
                <a:sym typeface="Montserrat"/>
              </a:rPr>
              <a:t> el </a:t>
            </a:r>
            <a:r>
              <a:rPr lang="en-US" sz="2400" i="1" dirty="0" err="1">
                <a:sym typeface="Montserrat"/>
              </a:rPr>
              <a:t>mundo</a:t>
            </a:r>
            <a:r>
              <a:rPr lang="en-US" sz="2400" i="1" dirty="0">
                <a:sym typeface="Montserrat"/>
              </a:rPr>
              <a:t> se </a:t>
            </a:r>
            <a:r>
              <a:rPr lang="en-US" sz="2400" i="1" dirty="0" err="1">
                <a:sym typeface="Montserrat"/>
              </a:rPr>
              <a:t>ven</a:t>
            </a:r>
            <a:r>
              <a:rPr lang="en-US" sz="2400" i="1" dirty="0">
                <a:sym typeface="Montserrat"/>
              </a:rPr>
              <a:t> </a:t>
            </a:r>
            <a:r>
              <a:rPr lang="en-US" sz="2400" i="1" dirty="0" err="1">
                <a:sym typeface="Montserrat"/>
              </a:rPr>
              <a:t>obligados</a:t>
            </a:r>
            <a:r>
              <a:rPr lang="en-US" sz="2400" i="1" dirty="0">
                <a:sym typeface="Montserrat"/>
              </a:rPr>
              <a:t> a </a:t>
            </a:r>
            <a:r>
              <a:rPr lang="en-US" sz="2400" i="1" dirty="0" err="1">
                <a:sym typeface="Montserrat"/>
              </a:rPr>
              <a:t>asentarse</a:t>
            </a:r>
            <a:r>
              <a:rPr lang="en-US" sz="2400" i="1" dirty="0">
                <a:sym typeface="Montserrat"/>
              </a:rPr>
              <a:t> </a:t>
            </a:r>
            <a:r>
              <a:rPr lang="en-US" sz="2400" i="1" dirty="0" err="1">
                <a:sym typeface="Montserrat"/>
              </a:rPr>
              <a:t>en</a:t>
            </a:r>
            <a:r>
              <a:rPr lang="en-US" sz="2400" i="1" dirty="0">
                <a:sym typeface="Montserrat"/>
              </a:rPr>
              <a:t> </a:t>
            </a:r>
            <a:r>
              <a:rPr lang="en-US" sz="2400" i="1" dirty="0" err="1">
                <a:sym typeface="Montserrat"/>
              </a:rPr>
              <a:t>terrenos</a:t>
            </a:r>
            <a:r>
              <a:rPr lang="en-US" sz="2400" i="1" dirty="0">
                <a:sym typeface="Montserrat"/>
              </a:rPr>
              <a:t> </a:t>
            </a:r>
            <a:r>
              <a:rPr lang="en-US" sz="2400" i="1" dirty="0" err="1">
                <a:sym typeface="Montserrat"/>
              </a:rPr>
              <a:t>peligrosos</a:t>
            </a:r>
            <a:r>
              <a:rPr lang="en-US" sz="2400" i="1" dirty="0">
                <a:sym typeface="Montserrat"/>
              </a:rPr>
              <a:t> y </a:t>
            </a:r>
            <a:r>
              <a:rPr lang="en-US" sz="2400" i="1" dirty="0" err="1">
                <a:sym typeface="Montserrat"/>
              </a:rPr>
              <a:t>en</a:t>
            </a:r>
            <a:r>
              <a:rPr lang="en-US" sz="2400" i="1" dirty="0">
                <a:sym typeface="Montserrat"/>
              </a:rPr>
              <a:t> los que, por lo </a:t>
            </a:r>
            <a:r>
              <a:rPr lang="en-US" sz="2400" i="1" dirty="0" err="1">
                <a:sym typeface="Montserrat"/>
              </a:rPr>
              <a:t>demás</a:t>
            </a:r>
            <a:r>
              <a:rPr lang="en-US" sz="2400" i="1" dirty="0">
                <a:sym typeface="Montserrat"/>
              </a:rPr>
              <a:t>, es </a:t>
            </a:r>
            <a:r>
              <a:rPr lang="en-US" sz="2400" i="1" dirty="0" err="1">
                <a:sym typeface="Montserrat"/>
              </a:rPr>
              <a:t>imposible</a:t>
            </a:r>
            <a:r>
              <a:rPr lang="en-US" sz="2400" i="1" dirty="0">
                <a:sym typeface="Montserrat"/>
              </a:rPr>
              <a:t> </a:t>
            </a:r>
            <a:r>
              <a:rPr lang="en-US" sz="2400" i="1" dirty="0" err="1">
                <a:sym typeface="Montserrat"/>
              </a:rPr>
              <a:t>edificar</a:t>
            </a:r>
            <a:r>
              <a:rPr lang="en-US" sz="2400" i="1" dirty="0">
                <a:sym typeface="Montserrat"/>
              </a:rPr>
              <a:t>, </a:t>
            </a:r>
            <a:r>
              <a:rPr lang="en-US" sz="2400" i="1" dirty="0" err="1">
                <a:sym typeface="Montserrat"/>
              </a:rPr>
              <a:t>esto</a:t>
            </a:r>
            <a:r>
              <a:rPr lang="en-US" sz="2400" i="1" dirty="0">
                <a:sym typeface="Montserrat"/>
              </a:rPr>
              <a:t> es, </a:t>
            </a:r>
            <a:r>
              <a:rPr lang="en-US" sz="2400" i="1" dirty="0" err="1">
                <a:sym typeface="Montserrat"/>
              </a:rPr>
              <a:t>sobre</a:t>
            </a:r>
            <a:r>
              <a:rPr lang="en-US" sz="2400" i="1" dirty="0">
                <a:sym typeface="Montserrat"/>
              </a:rPr>
              <a:t> </a:t>
            </a:r>
            <a:r>
              <a:rPr lang="en-US" sz="2400" i="1" dirty="0" err="1">
                <a:sym typeface="Montserrat"/>
              </a:rPr>
              <a:t>laderas</a:t>
            </a:r>
            <a:r>
              <a:rPr lang="en-US" sz="2400" i="1" dirty="0">
                <a:sym typeface="Montserrat"/>
              </a:rPr>
              <a:t> de </a:t>
            </a:r>
            <a:r>
              <a:rPr lang="en-US" sz="2400" i="1" dirty="0" err="1">
                <a:sym typeface="Montserrat"/>
              </a:rPr>
              <a:t>montañas</a:t>
            </a:r>
            <a:r>
              <a:rPr lang="en-US" sz="2400" i="1" dirty="0">
                <a:sym typeface="Montserrat"/>
              </a:rPr>
              <a:t> </a:t>
            </a:r>
            <a:r>
              <a:rPr lang="en-US" sz="2400" i="1" dirty="0" err="1">
                <a:sym typeface="Montserrat"/>
              </a:rPr>
              <a:t>excesivamente</a:t>
            </a:r>
            <a:r>
              <a:rPr lang="en-US" sz="2400" i="1" dirty="0">
                <a:sym typeface="Montserrat"/>
              </a:rPr>
              <a:t> </a:t>
            </a:r>
            <a:r>
              <a:rPr lang="en-US" sz="2400" i="1" dirty="0" err="1">
                <a:sym typeface="Montserrat"/>
              </a:rPr>
              <a:t>escarpadas</a:t>
            </a:r>
            <a:r>
              <a:rPr lang="en-US" sz="2400" i="1" dirty="0">
                <a:sym typeface="Montserrat"/>
              </a:rPr>
              <a:t> u </a:t>
            </a:r>
            <a:r>
              <a:rPr lang="en-US" sz="2400" i="1" dirty="0" err="1">
                <a:sym typeface="Montserrat"/>
              </a:rPr>
              <a:t>orillas</a:t>
            </a:r>
            <a:r>
              <a:rPr lang="en-US" sz="2400" i="1" dirty="0">
                <a:sym typeface="Montserrat"/>
              </a:rPr>
              <a:t> y </a:t>
            </a:r>
            <a:r>
              <a:rPr lang="en-US" sz="2400" i="1" dirty="0" err="1">
                <a:sym typeface="Montserrat"/>
              </a:rPr>
              <a:t>llanuras</a:t>
            </a:r>
            <a:r>
              <a:rPr lang="en-US" sz="2400" i="1" dirty="0">
                <a:sym typeface="Montserrat"/>
              </a:rPr>
              <a:t> </a:t>
            </a:r>
            <a:r>
              <a:rPr lang="en-US" sz="2400" i="1" dirty="0" err="1">
                <a:sym typeface="Montserrat"/>
              </a:rPr>
              <a:t>sujetas</a:t>
            </a:r>
            <a:r>
              <a:rPr lang="en-US" sz="2400" i="1" dirty="0">
                <a:sym typeface="Montserrat"/>
              </a:rPr>
              <a:t> a </a:t>
            </a:r>
            <a:r>
              <a:rPr lang="en-US" sz="2400" i="1" dirty="0" err="1">
                <a:sym typeface="Montserrat"/>
              </a:rPr>
              <a:t>inundaciones</a:t>
            </a:r>
            <a:r>
              <a:rPr lang="en-US" sz="2400" i="1" dirty="0">
                <a:sym typeface="Montserrat"/>
              </a:rPr>
              <a:t>”  (Robert </a:t>
            </a:r>
            <a:r>
              <a:rPr lang="en-US" sz="2400" i="1" dirty="0" err="1">
                <a:sym typeface="Montserrat"/>
              </a:rPr>
              <a:t>Moraes</a:t>
            </a:r>
            <a:r>
              <a:rPr lang="en-US" sz="2400" i="1" dirty="0">
                <a:sym typeface="Montserrat"/>
              </a:rPr>
              <a:t>)</a:t>
            </a:r>
          </a:p>
          <a:p>
            <a:pPr marL="0" indent="-228600">
              <a:spcAft>
                <a:spcPts val="600"/>
              </a:spcAft>
              <a:buFont typeface="Arial" panose="020B0604020202020204" pitchFamily="34" charset="0"/>
              <a:buChar char="•"/>
            </a:pPr>
            <a:endParaRPr lang="en-US" sz="2400" i="1" dirty="0">
              <a:sym typeface="Montserrat"/>
            </a:endParaRPr>
          </a:p>
          <a:p>
            <a:pPr marL="0" indent="0">
              <a:spcAft>
                <a:spcPts val="600"/>
              </a:spcAft>
              <a:buClr>
                <a:schemeClr val="dk1"/>
              </a:buClr>
              <a:buSzPts val="1100"/>
              <a:buNone/>
            </a:pPr>
            <a:r>
              <a:rPr lang="en-US" sz="2400" i="1" dirty="0">
                <a:sym typeface="Montserrat"/>
              </a:rPr>
              <a:t>“Como dice Harvey </a:t>
            </a:r>
            <a:r>
              <a:rPr lang="en-US" sz="2400" i="1" dirty="0" err="1">
                <a:sym typeface="Montserrat"/>
              </a:rPr>
              <a:t>en</a:t>
            </a:r>
            <a:r>
              <a:rPr lang="en-US" sz="2400" i="1" dirty="0">
                <a:sym typeface="Montserrat"/>
              </a:rPr>
              <a:t> una </a:t>
            </a:r>
            <a:r>
              <a:rPr lang="en-US" sz="2400" i="1" dirty="0" err="1">
                <a:sym typeface="Montserrat"/>
              </a:rPr>
              <a:t>excelente</a:t>
            </a:r>
            <a:r>
              <a:rPr lang="en-US" sz="2400" i="1" dirty="0">
                <a:sym typeface="Montserrat"/>
              </a:rPr>
              <a:t> </a:t>
            </a:r>
            <a:r>
              <a:rPr lang="en-US" sz="2400" i="1" dirty="0" err="1">
                <a:sym typeface="Montserrat"/>
              </a:rPr>
              <a:t>metáfora</a:t>
            </a:r>
            <a:r>
              <a:rPr lang="en-US" sz="2400" i="1" dirty="0">
                <a:sym typeface="Montserrat"/>
              </a:rPr>
              <a:t>, la ciudad es un </a:t>
            </a:r>
            <a:r>
              <a:rPr lang="en-US" sz="2400" i="1" dirty="0" err="1">
                <a:sym typeface="Montserrat"/>
              </a:rPr>
              <a:t>teatro</a:t>
            </a:r>
            <a:r>
              <a:rPr lang="en-US" sz="2400" i="1" dirty="0">
                <a:sym typeface="Montserrat"/>
              </a:rPr>
              <a:t> y </a:t>
            </a:r>
            <a:r>
              <a:rPr lang="en-US" sz="2400" i="1" dirty="0" err="1">
                <a:sym typeface="Montserrat"/>
              </a:rPr>
              <a:t>cada</a:t>
            </a:r>
            <a:r>
              <a:rPr lang="en-US" sz="2400" i="1" dirty="0">
                <a:sym typeface="Montserrat"/>
              </a:rPr>
              <a:t> </a:t>
            </a:r>
            <a:r>
              <a:rPr lang="en-US" sz="2400" i="1" dirty="0" err="1">
                <a:sym typeface="Montserrat"/>
              </a:rPr>
              <a:t>lote</a:t>
            </a:r>
            <a:r>
              <a:rPr lang="en-US" sz="2400" i="1" dirty="0">
                <a:sym typeface="Montserrat"/>
              </a:rPr>
              <a:t> </a:t>
            </a:r>
            <a:r>
              <a:rPr lang="en-US" sz="2400" i="1" dirty="0" err="1">
                <a:sym typeface="Montserrat"/>
              </a:rPr>
              <a:t>urbano</a:t>
            </a:r>
            <a:r>
              <a:rPr lang="en-US" sz="2400" i="1" dirty="0">
                <a:sym typeface="Montserrat"/>
              </a:rPr>
              <a:t> una </a:t>
            </a:r>
            <a:r>
              <a:rPr lang="en-US" sz="2400" i="1" dirty="0" err="1">
                <a:sym typeface="Montserrat"/>
              </a:rPr>
              <a:t>butaca</a:t>
            </a:r>
            <a:r>
              <a:rPr lang="en-US" sz="2400" i="1" dirty="0">
                <a:sym typeface="Montserrat"/>
              </a:rPr>
              <a:t>, </a:t>
            </a:r>
            <a:r>
              <a:rPr lang="en-US" sz="2400" i="1" dirty="0" err="1">
                <a:sym typeface="Montserrat"/>
              </a:rPr>
              <a:t>quien</a:t>
            </a:r>
            <a:r>
              <a:rPr lang="en-US" sz="2400" i="1" dirty="0">
                <a:sym typeface="Montserrat"/>
              </a:rPr>
              <a:t> </a:t>
            </a:r>
            <a:r>
              <a:rPr lang="en-US" sz="2400" i="1" dirty="0" err="1">
                <a:sym typeface="Montserrat"/>
              </a:rPr>
              <a:t>llega</a:t>
            </a:r>
            <a:r>
              <a:rPr lang="en-US" sz="2400" i="1" dirty="0">
                <a:sym typeface="Montserrat"/>
              </a:rPr>
              <a:t> al </a:t>
            </a:r>
            <a:r>
              <a:rPr lang="en-US" sz="2400" i="1" dirty="0" err="1">
                <a:sym typeface="Montserrat"/>
              </a:rPr>
              <a:t>último</a:t>
            </a:r>
            <a:r>
              <a:rPr lang="en-US" sz="2400" i="1" dirty="0">
                <a:sym typeface="Montserrat"/>
              </a:rPr>
              <a:t> </a:t>
            </a:r>
            <a:r>
              <a:rPr lang="en-US" sz="2400" i="1" dirty="0" err="1">
                <a:sym typeface="Montserrat"/>
              </a:rPr>
              <a:t>ocupa</a:t>
            </a:r>
            <a:r>
              <a:rPr lang="en-US" sz="2400" i="1" dirty="0">
                <a:sym typeface="Montserrat"/>
              </a:rPr>
              <a:t> los </a:t>
            </a:r>
            <a:r>
              <a:rPr lang="en-US" sz="2400" i="1" dirty="0" err="1">
                <a:sym typeface="Montserrat"/>
              </a:rPr>
              <a:t>peores</a:t>
            </a:r>
            <a:r>
              <a:rPr lang="en-US" sz="2400" i="1" dirty="0">
                <a:sym typeface="Montserrat"/>
              </a:rPr>
              <a:t> </a:t>
            </a:r>
            <a:r>
              <a:rPr lang="en-US" sz="2400" i="1" dirty="0" err="1">
                <a:sym typeface="Montserrat"/>
              </a:rPr>
              <a:t>lugares</a:t>
            </a:r>
            <a:r>
              <a:rPr lang="en-US" sz="2400" i="1" dirty="0">
                <a:sym typeface="Montserrat"/>
              </a:rPr>
              <a:t>, y lo que define el </a:t>
            </a:r>
            <a:r>
              <a:rPr lang="en-US" sz="2400" i="1" dirty="0" err="1">
                <a:sym typeface="Montserrat"/>
              </a:rPr>
              <a:t>orden</a:t>
            </a:r>
            <a:r>
              <a:rPr lang="en-US" sz="2400" i="1" dirty="0">
                <a:sym typeface="Montserrat"/>
              </a:rPr>
              <a:t> de </a:t>
            </a:r>
            <a:r>
              <a:rPr lang="en-US" sz="2400" i="1" dirty="0" err="1">
                <a:sym typeface="Montserrat"/>
              </a:rPr>
              <a:t>llegada</a:t>
            </a:r>
            <a:r>
              <a:rPr lang="en-US" sz="2400" i="1" dirty="0">
                <a:sym typeface="Montserrat"/>
              </a:rPr>
              <a:t> es la </a:t>
            </a:r>
            <a:r>
              <a:rPr lang="en-US" sz="2400" i="1" dirty="0" err="1">
                <a:sym typeface="Montserrat"/>
              </a:rPr>
              <a:t>condición</a:t>
            </a:r>
            <a:r>
              <a:rPr lang="en-US" sz="2400" i="1" dirty="0">
                <a:sym typeface="Montserrat"/>
              </a:rPr>
              <a:t> de </a:t>
            </a:r>
            <a:r>
              <a:rPr lang="en-US" sz="2400" i="1" dirty="0" err="1">
                <a:sym typeface="Montserrat"/>
              </a:rPr>
              <a:t>clase</a:t>
            </a:r>
            <a:r>
              <a:rPr lang="en-US" sz="2400" i="1" dirty="0">
                <a:sym typeface="Montserrat"/>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56"/>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8" name="Google Shape;458;p64"/>
          <p:cNvSpPr txBox="1">
            <a:spLocks noGrp="1"/>
          </p:cNvSpPr>
          <p:nvPr>
            <p:ph type="body" idx="1"/>
          </p:nvPr>
        </p:nvSpPr>
        <p:spPr>
          <a:xfrm>
            <a:off x="5255260" y="1648870"/>
            <a:ext cx="4702848" cy="3560260"/>
          </a:xfrm>
          <a:prstGeom prst="rect">
            <a:avLst/>
          </a:prstGeom>
        </p:spPr>
        <p:txBody>
          <a:bodyPr spcFirstLastPara="1" vert="horz" lIns="91440" tIns="45720" rIns="91440" bIns="45720" rtlCol="0" anchor="ctr" anchorCtr="0">
            <a:normAutofit/>
          </a:bodyPr>
          <a:lstStyle/>
          <a:p>
            <a:pPr marL="0" indent="0">
              <a:spcAft>
                <a:spcPts val="600"/>
              </a:spcAft>
              <a:buClr>
                <a:schemeClr val="dk1"/>
              </a:buClr>
              <a:buSzPts val="1100"/>
              <a:buNone/>
            </a:pPr>
            <a:r>
              <a:rPr lang="es-CL" sz="1900" i="1" dirty="0">
                <a:highlight>
                  <a:srgbClr val="FFFFFF"/>
                </a:highlight>
                <a:sym typeface="Montserrat"/>
              </a:rPr>
              <a:t>Pocas semanas después de la promulgación de la normativa de arrendamientos, las instancias parlamentarias correspondientes aprobaron la Ley de Habitaciones Baratas de 1925, la que fue presentada como uno de los posibles remedios a la escasez de habitaciones higiénicas para las clases más necesitadas”. </a:t>
            </a:r>
            <a:r>
              <a:rPr lang="es-CL" sz="1900" dirty="0">
                <a:highlight>
                  <a:srgbClr val="FFFFFF"/>
                </a:highlight>
                <a:sym typeface="Montserrat"/>
              </a:rPr>
              <a:t>Esta ley buscaba regular que los arriendos en la ciudad no sobrepasaran los 30 mil pesos mensuales para así lograr que los obreros tuvieran un lugar donde asentarse, pero aún así las habitaciones seguían teniendo un costo elevado.</a:t>
            </a:r>
            <a:endParaRPr lang="es-CL" sz="1900" dirty="0">
              <a:sym typeface="Montserrat"/>
            </a:endParaRPr>
          </a:p>
        </p:txBody>
      </p:sp>
      <p:sp>
        <p:nvSpPr>
          <p:cNvPr id="2" name="CuadroTexto 1">
            <a:extLst>
              <a:ext uri="{FF2B5EF4-FFF2-40B4-BE49-F238E27FC236}">
                <a16:creationId xmlns:a16="http://schemas.microsoft.com/office/drawing/2014/main" id="{6689F0CD-AFB8-4D17-A7DE-3E1F62ADAE86}"/>
              </a:ext>
            </a:extLst>
          </p:cNvPr>
          <p:cNvSpPr txBox="1"/>
          <p:nvPr/>
        </p:nvSpPr>
        <p:spPr>
          <a:xfrm>
            <a:off x="817283" y="1987421"/>
            <a:ext cx="3372155" cy="2862322"/>
          </a:xfrm>
          <a:prstGeom prst="rect">
            <a:avLst/>
          </a:prstGeom>
          <a:noFill/>
        </p:spPr>
        <p:txBody>
          <a:bodyPr wrap="square" rtlCol="0">
            <a:spAutoFit/>
          </a:bodyPr>
          <a:lstStyle/>
          <a:p>
            <a:pPr algn="just"/>
            <a:r>
              <a:rPr lang="es-ES" sz="3600" dirty="0"/>
              <a:t>LA POLITICA HABITACIONAL EN LA PRIMERA MITAD DEL SIGLO XX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7884D59-5236-4C06-91B4-1224377C7FF8}"/>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ctr"/>
            <a:r>
              <a:rPr lang="es-CL" sz="3000" kern="1200" dirty="0">
                <a:solidFill>
                  <a:schemeClr val="bg1"/>
                </a:solidFill>
                <a:latin typeface="+mj-lt"/>
                <a:ea typeface="+mj-ea"/>
                <a:cs typeface="+mj-cs"/>
              </a:rPr>
              <a:t>Política habitacional en Chile</a:t>
            </a:r>
          </a:p>
        </p:txBody>
      </p:sp>
      <p:pic>
        <p:nvPicPr>
          <p:cNvPr id="8" name="Imagen 7" descr="Imagen que contiene exterior, viejo, foto, agua&#10;&#10;Descripción generada automáticamente">
            <a:extLst>
              <a:ext uri="{FF2B5EF4-FFF2-40B4-BE49-F238E27FC236}">
                <a16:creationId xmlns:a16="http://schemas.microsoft.com/office/drawing/2014/main" id="{FC545F39-BDBD-408A-A4F8-8BCB7218EEE8}"/>
              </a:ext>
            </a:extLst>
          </p:cNvPr>
          <p:cNvPicPr>
            <a:picLocks noChangeAspect="1"/>
          </p:cNvPicPr>
          <p:nvPr/>
        </p:nvPicPr>
        <p:blipFill rotWithShape="1">
          <a:blip r:embed="rId2">
            <a:extLst>
              <a:ext uri="{28A0092B-C50C-407E-A947-70E740481C1C}">
                <a14:useLocalDpi xmlns:a14="http://schemas.microsoft.com/office/drawing/2010/main" val="0"/>
              </a:ext>
            </a:extLst>
          </a:blip>
          <a:srcRect t="6986" r="2" b="2"/>
          <a:stretch/>
        </p:blipFill>
        <p:spPr>
          <a:xfrm>
            <a:off x="393308" y="352931"/>
            <a:ext cx="5559480" cy="3749040"/>
          </a:xfrm>
          <a:prstGeom prst="rect">
            <a:avLst/>
          </a:prstGeom>
        </p:spPr>
      </p:pic>
      <p:pic>
        <p:nvPicPr>
          <p:cNvPr id="6" name="Imagen 5" descr="Imagen que contiene texto, periódico, foto, viejo&#10;&#10;Descripción generada automáticamente">
            <a:extLst>
              <a:ext uri="{FF2B5EF4-FFF2-40B4-BE49-F238E27FC236}">
                <a16:creationId xmlns:a16="http://schemas.microsoft.com/office/drawing/2014/main" id="{8B759AC4-1E64-4081-84CC-774FA5C9EC58}"/>
              </a:ext>
            </a:extLst>
          </p:cNvPr>
          <p:cNvPicPr>
            <a:picLocks noChangeAspect="1"/>
          </p:cNvPicPr>
          <p:nvPr/>
        </p:nvPicPr>
        <p:blipFill rotWithShape="1">
          <a:blip r:embed="rId3">
            <a:extLst>
              <a:ext uri="{28A0092B-C50C-407E-A947-70E740481C1C}">
                <a14:useLocalDpi xmlns:a14="http://schemas.microsoft.com/office/drawing/2010/main" val="0"/>
              </a:ext>
            </a:extLst>
          </a:blip>
          <a:srcRect l="22322" r="2" b="2"/>
          <a:stretch/>
        </p:blipFill>
        <p:spPr>
          <a:xfrm>
            <a:off x="6251736" y="357013"/>
            <a:ext cx="5546955" cy="3749040"/>
          </a:xfrm>
          <a:prstGeom prst="rect">
            <a:avLst/>
          </a:prstGeom>
        </p:spPr>
      </p:pic>
      <p:cxnSp>
        <p:nvCxnSpPr>
          <p:cNvPr id="15" name="Straight Connector 1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A856828B-0012-4D09-894E-E54550853FF4}"/>
              </a:ext>
            </a:extLst>
          </p:cNvPr>
          <p:cNvSpPr/>
          <p:nvPr/>
        </p:nvSpPr>
        <p:spPr>
          <a:xfrm>
            <a:off x="4945336" y="4615840"/>
            <a:ext cx="6609921" cy="1526741"/>
          </a:xfrm>
          <a:prstGeom prst="rect">
            <a:avLst/>
          </a:prstGeom>
        </p:spPr>
        <p:txBody>
          <a:bodyPr vert="horz" lIns="91440" tIns="45720" rIns="91440" bIns="45720" rtlCol="0" anchor="ctr">
            <a:normAutofit/>
          </a:bodyPr>
          <a:lstStyle/>
          <a:p>
            <a:pPr lvl="0" algn="just">
              <a:lnSpc>
                <a:spcPct val="90000"/>
              </a:lnSpc>
              <a:spcAft>
                <a:spcPts val="600"/>
              </a:spcAft>
              <a:buClr>
                <a:schemeClr val="dk1"/>
              </a:buClr>
              <a:buSzPts val="1100"/>
            </a:pPr>
            <a:r>
              <a:rPr lang="es-CL" sz="1700" dirty="0">
                <a:solidFill>
                  <a:schemeClr val="bg1"/>
                </a:solidFill>
                <a:sym typeface="Montserrat"/>
              </a:rPr>
              <a:t>Para buscar una solución a las problemáticas de la vivienda obrera en Santiago, se creó la </a:t>
            </a:r>
            <a:r>
              <a:rPr lang="es-CL" sz="1700" dirty="0" err="1">
                <a:solidFill>
                  <a:schemeClr val="bg1"/>
                </a:solidFill>
                <a:sym typeface="Montserrat"/>
              </a:rPr>
              <a:t>Corvi</a:t>
            </a:r>
            <a:r>
              <a:rPr lang="es-CL" sz="1700" dirty="0">
                <a:solidFill>
                  <a:schemeClr val="bg1"/>
                </a:solidFill>
                <a:sym typeface="Montserrat"/>
              </a:rPr>
              <a:t> en 1954 (institución que debía preocuparse por solucionar los conflictos habitacionales) y durante el Gobierno de Frei Montalva se llevó a cabo la “operación sitio”, construyendo diversas poblaciones como San Gregorio y la </a:t>
            </a:r>
            <a:r>
              <a:rPr lang="es-CL" sz="1700" dirty="0" err="1">
                <a:solidFill>
                  <a:schemeClr val="bg1"/>
                </a:solidFill>
                <a:sym typeface="Montserrat"/>
              </a:rPr>
              <a:t>Jose</a:t>
            </a:r>
            <a:r>
              <a:rPr lang="es-CL" sz="1700" dirty="0">
                <a:solidFill>
                  <a:schemeClr val="bg1"/>
                </a:solidFill>
                <a:sym typeface="Montserrat"/>
              </a:rPr>
              <a:t> </a:t>
            </a:r>
            <a:r>
              <a:rPr lang="es-CL" sz="1700" dirty="0" err="1">
                <a:solidFill>
                  <a:schemeClr val="bg1"/>
                </a:solidFill>
                <a:sym typeface="Montserrat"/>
              </a:rPr>
              <a:t>Maria</a:t>
            </a:r>
            <a:r>
              <a:rPr lang="es-CL" sz="1700" dirty="0">
                <a:solidFill>
                  <a:schemeClr val="bg1"/>
                </a:solidFill>
                <a:sym typeface="Montserrat"/>
              </a:rPr>
              <a:t> Caro</a:t>
            </a:r>
          </a:p>
        </p:txBody>
      </p:sp>
    </p:spTree>
    <p:extLst>
      <p:ext uri="{BB962C8B-B14F-4D97-AF65-F5344CB8AC3E}">
        <p14:creationId xmlns:p14="http://schemas.microsoft.com/office/powerpoint/2010/main" val="112694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507" name="Google Shape;507;p7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508" name="Google Shape;508;p7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F4E9EB-21BD-42BE-ABAD-1DB736D6E583}"/>
              </a:ext>
            </a:extLst>
          </p:cNvPr>
          <p:cNvSpPr>
            <a:spLocks noGrp="1"/>
          </p:cNvSpPr>
          <p:nvPr>
            <p:ph type="title"/>
          </p:nvPr>
        </p:nvSpPr>
        <p:spPr>
          <a:xfrm>
            <a:off x="838200" y="631825"/>
            <a:ext cx="10515600" cy="1325563"/>
          </a:xfrm>
        </p:spPr>
        <p:txBody>
          <a:bodyPr>
            <a:normAutofit/>
          </a:bodyPr>
          <a:lstStyle/>
          <a:p>
            <a:r>
              <a:rPr lang="es-ES">
                <a:solidFill>
                  <a:schemeClr val="bg1"/>
                </a:solidFill>
              </a:rPr>
              <a:t>Objetivo</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EFF3B0E-DCFB-4D7C-9851-BE649DA5C1C0}"/>
              </a:ext>
            </a:extLst>
          </p:cNvPr>
          <p:cNvSpPr>
            <a:spLocks noGrp="1"/>
          </p:cNvSpPr>
          <p:nvPr>
            <p:ph idx="1"/>
          </p:nvPr>
        </p:nvSpPr>
        <p:spPr>
          <a:xfrm>
            <a:off x="838200" y="2269173"/>
            <a:ext cx="10515600" cy="3659988"/>
          </a:xfrm>
        </p:spPr>
        <p:txBody>
          <a:bodyPr>
            <a:normAutofit/>
          </a:bodyPr>
          <a:lstStyle/>
          <a:p>
            <a:pPr marL="0" indent="0">
              <a:buNone/>
            </a:pPr>
            <a:r>
              <a:rPr lang="es-ES" sz="2400">
                <a:solidFill>
                  <a:schemeClr val="bg1"/>
                </a:solidFill>
              </a:rPr>
              <a:t>Analizar el desarrollo de las políticas habitacionales en Chile en relación a los cambios y continuidades presentados por la realidad histórica del país hacia mediados del siglo XX y en la actualidad</a:t>
            </a:r>
          </a:p>
        </p:txBody>
      </p:sp>
    </p:spTree>
    <p:extLst>
      <p:ext uri="{BB962C8B-B14F-4D97-AF65-F5344CB8AC3E}">
        <p14:creationId xmlns:p14="http://schemas.microsoft.com/office/powerpoint/2010/main" val="145861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92696B-E14B-4DAC-B156-A4D179BB5B6E}"/>
              </a:ext>
            </a:extLst>
          </p:cNvPr>
          <p:cNvSpPr>
            <a:spLocks noGrp="1"/>
          </p:cNvSpPr>
          <p:nvPr>
            <p:ph type="title"/>
          </p:nvPr>
        </p:nvSpPr>
        <p:spPr>
          <a:xfrm>
            <a:off x="1075767" y="1188637"/>
            <a:ext cx="2988234" cy="4480726"/>
          </a:xfrm>
        </p:spPr>
        <p:txBody>
          <a:bodyPr>
            <a:normAutofit/>
          </a:bodyPr>
          <a:lstStyle/>
          <a:p>
            <a:pPr algn="r"/>
            <a:r>
              <a:rPr lang="es-ES" sz="5600" dirty="0"/>
              <a:t>Reflexión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8B49F48-A184-4D32-BD56-06FFCAE0D5DD}"/>
              </a:ext>
            </a:extLst>
          </p:cNvPr>
          <p:cNvSpPr>
            <a:spLocks noGrp="1"/>
          </p:cNvSpPr>
          <p:nvPr>
            <p:ph idx="1"/>
          </p:nvPr>
        </p:nvSpPr>
        <p:spPr>
          <a:xfrm>
            <a:off x="5255259" y="1648869"/>
            <a:ext cx="5278957" cy="4480725"/>
          </a:xfrm>
        </p:spPr>
        <p:txBody>
          <a:bodyPr anchor="ctr">
            <a:normAutofit/>
          </a:bodyPr>
          <a:lstStyle/>
          <a:p>
            <a:pPr marL="0" indent="0">
              <a:buNone/>
            </a:pPr>
            <a:r>
              <a:rPr lang="es-ES" sz="2000" dirty="0"/>
              <a:t>¿De qué manera las problemáticas enfrentadas por el Chile de inicios del siglo XX se han mantenido hasta la actualidad? ¿Qué cambios y continuidades presentan?</a:t>
            </a:r>
          </a:p>
          <a:p>
            <a:pPr marL="0" indent="0">
              <a:buNone/>
            </a:pPr>
            <a:endParaRPr lang="es-ES" sz="2000" dirty="0"/>
          </a:p>
          <a:p>
            <a:pPr marL="0" indent="0">
              <a:buNone/>
            </a:pPr>
            <a:endParaRPr lang="es-ES" sz="2000" dirty="0"/>
          </a:p>
          <a:p>
            <a:pPr marL="0" indent="0">
              <a:buNone/>
            </a:pPr>
            <a:r>
              <a:rPr lang="es-ES" sz="2000" dirty="0"/>
              <a:t>¿De qué manera el Estado chileno se ha hecho cargo de estas problemáticas?</a:t>
            </a:r>
          </a:p>
          <a:p>
            <a:pPr marL="0" indent="0">
              <a:buNone/>
            </a:pPr>
            <a:endParaRPr lang="es-ES" sz="2000" dirty="0"/>
          </a:p>
          <a:p>
            <a:pPr marL="0" indent="0">
              <a:buNone/>
            </a:pPr>
            <a:endParaRPr lang="es-ES" sz="2000" dirty="0"/>
          </a:p>
          <a:p>
            <a:pPr marL="0" indent="0">
              <a:buNone/>
            </a:pPr>
            <a:r>
              <a:rPr lang="es-ES" sz="2000" dirty="0"/>
              <a:t>¿Consideras que los esfuerzos puestos en le desarrollo habitacional y urbano en Chile han sido suficientes? Justifica.</a:t>
            </a:r>
          </a:p>
        </p:txBody>
      </p:sp>
    </p:spTree>
    <p:extLst>
      <p:ext uri="{BB962C8B-B14F-4D97-AF65-F5344CB8AC3E}">
        <p14:creationId xmlns:p14="http://schemas.microsoft.com/office/powerpoint/2010/main" val="275434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5"/>
        <p:cNvGrpSpPr/>
        <p:nvPr/>
      </p:nvGrpSpPr>
      <p:grpSpPr>
        <a:xfrm>
          <a:off x="0" y="0"/>
          <a:ext cx="0" cy="0"/>
          <a:chOff x="0" y="0"/>
          <a:chExt cx="0" cy="0"/>
        </a:xfrm>
      </p:grpSpPr>
      <p:sp>
        <p:nvSpPr>
          <p:cNvPr id="130" name="Rectangle 12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2" name="Rectangle 13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4" name="Rectangle 13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Google Shape;317;p44"/>
          <p:cNvSpPr txBox="1">
            <a:spLocks noGrp="1"/>
          </p:cNvSpPr>
          <p:nvPr>
            <p:ph type="body" idx="1"/>
          </p:nvPr>
        </p:nvSpPr>
        <p:spPr>
          <a:xfrm>
            <a:off x="4370044" y="1290544"/>
            <a:ext cx="7037591" cy="4542086"/>
          </a:xfrm>
          <a:prstGeom prst="rect">
            <a:avLst/>
          </a:prstGeom>
        </p:spPr>
        <p:txBody>
          <a:bodyPr spcFirstLastPara="1" vert="horz" lIns="91440" tIns="45720" rIns="91440" bIns="45720" rtlCol="0" anchor="ctr" anchorCtr="0">
            <a:normAutofit/>
          </a:bodyPr>
          <a:lstStyle/>
          <a:p>
            <a:pPr marL="0" indent="0" algn="just">
              <a:spcAft>
                <a:spcPts val="600"/>
              </a:spcAft>
              <a:buClr>
                <a:schemeClr val="dk1"/>
              </a:buClr>
              <a:buSzPts val="1100"/>
              <a:buNone/>
            </a:pPr>
            <a:r>
              <a:rPr lang="es-CL" sz="2600" dirty="0">
                <a:sym typeface="Montserrat"/>
              </a:rPr>
              <a:t>La expansión demográfica que sufrió Santiago producto de las migraciones provocó que las oligarquías desearan seguir un patrón urbanístico europeo dentro de la ciudad. Se podían observar 2 caras de la moneda, un Santiago lleno de mansiones, calles pavimentadas y paseos públicos que demuestran la prosperidad económica que entregó el salitre a la oligarquía chilena y por otro lado observamos a los sectores populares viviendo en la miseria al asentarse en los ranchos y conventillos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1"/>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5" name="Google Shape;325;p45"/>
          <p:cNvPicPr preferRelativeResize="0"/>
          <p:nvPr/>
        </p:nvPicPr>
        <p:blipFill rotWithShape="1">
          <a:blip r:embed="rId3"/>
          <a:srcRect r="5587" b="-3"/>
          <a:stretch/>
        </p:blipFill>
        <p:spPr>
          <a:xfrm>
            <a:off x="579264" y="365141"/>
            <a:ext cx="6288262" cy="3063875"/>
          </a:xfrm>
          <a:prstGeom prst="rect">
            <a:avLst/>
          </a:prstGeom>
          <a:noFill/>
        </p:spPr>
      </p:pic>
      <p:sp useBgFill="1">
        <p:nvSpPr>
          <p:cNvPr id="76" name="Rectangle 75">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Google Shape;322;p45"/>
          <p:cNvSpPr txBox="1">
            <a:spLocks noGrp="1"/>
          </p:cNvSpPr>
          <p:nvPr>
            <p:ph type="title"/>
          </p:nvPr>
        </p:nvSpPr>
        <p:spPr>
          <a:xfrm>
            <a:off x="841248" y="3849689"/>
            <a:ext cx="2111122" cy="2105025"/>
          </a:xfrm>
          <a:prstGeom prst="rect">
            <a:avLst/>
          </a:prstGeom>
        </p:spPr>
        <p:txBody>
          <a:bodyPr spcFirstLastPara="1" vert="horz" lIns="91440" tIns="45720" rIns="91440" bIns="45720" rtlCol="0" anchor="ctr" anchorCtr="0">
            <a:normAutofit/>
          </a:bodyPr>
          <a:lstStyle/>
          <a:p>
            <a:pPr>
              <a:spcBef>
                <a:spcPct val="0"/>
              </a:spcBef>
            </a:pPr>
            <a:r>
              <a:rPr lang="en-US" sz="2400" kern="1200">
                <a:solidFill>
                  <a:schemeClr val="tx1"/>
                </a:solidFill>
                <a:latin typeface="+mj-lt"/>
                <a:ea typeface="+mj-ea"/>
                <a:cs typeface="+mj-cs"/>
              </a:rPr>
              <a:t>Edificio Ariztia</a:t>
            </a:r>
          </a:p>
        </p:txBody>
      </p:sp>
      <p:sp>
        <p:nvSpPr>
          <p:cNvPr id="78" name="Rectangle 77">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79">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Google Shape;323;p45"/>
          <p:cNvSpPr txBox="1">
            <a:spLocks noGrp="1"/>
          </p:cNvSpPr>
          <p:nvPr>
            <p:ph type="body" idx="1"/>
          </p:nvPr>
        </p:nvSpPr>
        <p:spPr>
          <a:xfrm>
            <a:off x="3360563" y="3849688"/>
            <a:ext cx="3315810" cy="2105025"/>
          </a:xfrm>
          <a:prstGeom prst="rect">
            <a:avLst/>
          </a:prstGeom>
        </p:spPr>
        <p:txBody>
          <a:bodyPr spcFirstLastPara="1" vert="horz" lIns="91440" tIns="45720" rIns="91440" bIns="45720" rtlCol="0" anchor="ctr" anchorCtr="0">
            <a:normAutofit/>
          </a:bodyPr>
          <a:lstStyle/>
          <a:p>
            <a:pPr marL="0" indent="-228600">
              <a:buFont typeface="Arial" panose="020B0604020202020204" pitchFamily="34" charset="0"/>
              <a:buChar char="•"/>
            </a:pPr>
            <a:r>
              <a:rPr lang="en-US" sz="1700"/>
              <a:t>Construcción en Altura fue un indicio de la modernidad de la ciudad.</a:t>
            </a:r>
          </a:p>
          <a:p>
            <a:pPr marL="0" indent="-228600">
              <a:spcBef>
                <a:spcPts val="2133"/>
              </a:spcBef>
              <a:spcAft>
                <a:spcPts val="2133"/>
              </a:spcAft>
              <a:buFont typeface="Arial" panose="020B0604020202020204" pitchFamily="34" charset="0"/>
              <a:buChar char="•"/>
            </a:pPr>
            <a:r>
              <a:rPr lang="en-US" sz="1700"/>
              <a:t>Primer edificios de departamentos en altura: Villa Portales, Estación Central.</a:t>
            </a:r>
          </a:p>
        </p:txBody>
      </p:sp>
      <p:pic>
        <p:nvPicPr>
          <p:cNvPr id="324" name="Google Shape;324;p45"/>
          <p:cNvPicPr preferRelativeResize="0"/>
          <p:nvPr/>
        </p:nvPicPr>
        <p:blipFill rotWithShape="1">
          <a:blip r:embed="rId4"/>
          <a:srcRect t="20450" r="1" b="1"/>
          <a:stretch/>
        </p:blipFill>
        <p:spPr>
          <a:xfrm>
            <a:off x="7048500" y="365109"/>
            <a:ext cx="4621006" cy="58118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6"/>
          <p:cNvPicPr preferRelativeResize="0"/>
          <p:nvPr/>
        </p:nvPicPr>
        <p:blipFill rotWithShape="1">
          <a:blip r:embed="rId3">
            <a:alphaModFix/>
          </a:blip>
          <a:srcRect/>
          <a:stretch/>
        </p:blipFill>
        <p:spPr>
          <a:xfrm>
            <a:off x="0" y="4013545"/>
            <a:ext cx="6216565" cy="2812256"/>
          </a:xfrm>
          <a:prstGeom prst="rect">
            <a:avLst/>
          </a:prstGeom>
          <a:noFill/>
          <a:ln>
            <a:noFill/>
          </a:ln>
        </p:spPr>
      </p:pic>
      <p:pic>
        <p:nvPicPr>
          <p:cNvPr id="331" name="Google Shape;331;p46"/>
          <p:cNvPicPr preferRelativeResize="0"/>
          <p:nvPr/>
        </p:nvPicPr>
        <p:blipFill rotWithShape="1">
          <a:blip r:embed="rId4">
            <a:alphaModFix/>
          </a:blip>
          <a:srcRect/>
          <a:stretch/>
        </p:blipFill>
        <p:spPr>
          <a:xfrm>
            <a:off x="0" y="0"/>
            <a:ext cx="6461648" cy="4307765"/>
          </a:xfrm>
          <a:prstGeom prst="rect">
            <a:avLst/>
          </a:prstGeom>
          <a:noFill/>
          <a:ln>
            <a:noFill/>
          </a:ln>
        </p:spPr>
      </p:pic>
      <p:pic>
        <p:nvPicPr>
          <p:cNvPr id="332" name="Google Shape;332;p46"/>
          <p:cNvPicPr preferRelativeResize="0"/>
          <p:nvPr/>
        </p:nvPicPr>
        <p:blipFill rotWithShape="1">
          <a:blip r:embed="rId5">
            <a:alphaModFix/>
          </a:blip>
          <a:srcRect/>
          <a:stretch/>
        </p:blipFill>
        <p:spPr>
          <a:xfrm>
            <a:off x="6216568" y="-1"/>
            <a:ext cx="5975433" cy="6825933"/>
          </a:xfrm>
          <a:prstGeom prst="rect">
            <a:avLst/>
          </a:prstGeom>
          <a:noFill/>
          <a:ln>
            <a:noFill/>
          </a:ln>
        </p:spPr>
      </p:pic>
      <p:sp>
        <p:nvSpPr>
          <p:cNvPr id="333" name="Google Shape;333;p46"/>
          <p:cNvSpPr txBox="1"/>
          <p:nvPr/>
        </p:nvSpPr>
        <p:spPr>
          <a:xfrm>
            <a:off x="8490471" y="6456601"/>
            <a:ext cx="3701600" cy="369200"/>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33" tIns="45700" rIns="91433" bIns="45700" anchor="t" anchorCtr="0">
            <a:noAutofit/>
          </a:bodyPr>
          <a:lstStyle/>
          <a:p>
            <a:r>
              <a:rPr lang="es" sz="1867">
                <a:solidFill>
                  <a:schemeClr val="lt1"/>
                </a:solidFill>
                <a:latin typeface="Century Schoolbook"/>
                <a:ea typeface="Century Schoolbook"/>
                <a:cs typeface="Century Schoolbook"/>
                <a:sym typeface="Century Schoolbook"/>
              </a:rPr>
              <a:t>Palacio Cousiño, Santiago</a:t>
            </a:r>
            <a:endParaRPr sz="1867">
              <a:solidFill>
                <a:schemeClr val="lt1"/>
              </a:solidFill>
              <a:latin typeface="Century Schoolbook"/>
              <a:ea typeface="Century Schoolbook"/>
              <a:cs typeface="Century Schoolbook"/>
              <a:sym typeface="Century Schoolbook"/>
            </a:endParaRPr>
          </a:p>
        </p:txBody>
      </p:sp>
      <p:sp>
        <p:nvSpPr>
          <p:cNvPr id="334" name="Google Shape;334;p46"/>
          <p:cNvSpPr txBox="1"/>
          <p:nvPr/>
        </p:nvSpPr>
        <p:spPr>
          <a:xfrm>
            <a:off x="4317839" y="32068"/>
            <a:ext cx="2180081" cy="979639"/>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33" tIns="45700" rIns="91433" bIns="45700" anchor="t" anchorCtr="0">
            <a:noAutofit/>
          </a:bodyPr>
          <a:lstStyle/>
          <a:p>
            <a:r>
              <a:rPr lang="es" sz="1867">
                <a:solidFill>
                  <a:schemeClr val="lt1"/>
                </a:solidFill>
                <a:latin typeface="Century Schoolbook"/>
                <a:ea typeface="Century Schoolbook"/>
                <a:cs typeface="Century Schoolbook"/>
                <a:sym typeface="Century Schoolbook"/>
              </a:rPr>
              <a:t>Palacio Baburizza, Valparaíso</a:t>
            </a:r>
            <a:endParaRPr sz="1867">
              <a:solidFill>
                <a:schemeClr val="lt1"/>
              </a:solidFill>
              <a:latin typeface="Century Schoolbook"/>
              <a:ea typeface="Century Schoolbook"/>
              <a:cs typeface="Century Schoolbook"/>
              <a:sym typeface="Century Schoolbook"/>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8"/>
        <p:cNvGrpSpPr/>
        <p:nvPr/>
      </p:nvGrpSpPr>
      <p:grpSpPr>
        <a:xfrm>
          <a:off x="0" y="0"/>
          <a:ext cx="0" cy="0"/>
          <a:chOff x="0" y="0"/>
          <a:chExt cx="0" cy="0"/>
        </a:xfrm>
      </p:grpSpPr>
      <p:sp>
        <p:nvSpPr>
          <p:cNvPr id="89" name="Rectangle 8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9" name="Google Shape;339;p47"/>
          <p:cNvSpPr txBox="1">
            <a:spLocks noGrp="1"/>
          </p:cNvSpPr>
          <p:nvPr>
            <p:ph type="title"/>
          </p:nvPr>
        </p:nvSpPr>
        <p:spPr>
          <a:xfrm>
            <a:off x="777240" y="731519"/>
            <a:ext cx="2845191" cy="3237579"/>
          </a:xfrm>
          <a:prstGeom prst="rect">
            <a:avLst/>
          </a:prstGeom>
        </p:spPr>
        <p:txBody>
          <a:bodyPr spcFirstLastPara="1" vert="horz" lIns="91440" tIns="45720" rIns="91440" bIns="45720" rtlCol="0" anchor="ctr" anchorCtr="0">
            <a:normAutofit/>
          </a:bodyPr>
          <a:lstStyle/>
          <a:p>
            <a:pPr>
              <a:spcBef>
                <a:spcPct val="0"/>
              </a:spcBef>
            </a:pPr>
            <a:r>
              <a:rPr lang="en-US" sz="3800" kern="1200">
                <a:solidFill>
                  <a:srgbClr val="FFFFFF"/>
                </a:solidFill>
                <a:latin typeface="+mj-lt"/>
                <a:ea typeface="+mj-ea"/>
                <a:cs typeface="+mj-cs"/>
              </a:rPr>
              <a:t>Migración campo- ciudad</a:t>
            </a:r>
          </a:p>
        </p:txBody>
      </p:sp>
      <p:sp>
        <p:nvSpPr>
          <p:cNvPr id="91" name="Rectangle 9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3" name="Rectangle 9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Google Shape;340;p47"/>
          <p:cNvSpPr txBox="1">
            <a:spLocks noGrp="1"/>
          </p:cNvSpPr>
          <p:nvPr>
            <p:ph type="body" idx="1"/>
          </p:nvPr>
        </p:nvSpPr>
        <p:spPr>
          <a:xfrm>
            <a:off x="4379709" y="686862"/>
            <a:ext cx="7037591" cy="5475129"/>
          </a:xfrm>
          <a:prstGeom prst="rect">
            <a:avLst/>
          </a:prstGeom>
        </p:spPr>
        <p:txBody>
          <a:bodyPr spcFirstLastPara="1" vert="horz" lIns="91440" tIns="45720" rIns="91440" bIns="45720" rtlCol="0" anchor="ctr" anchorCtr="0">
            <a:normAutofit/>
          </a:bodyPr>
          <a:lstStyle/>
          <a:p>
            <a:pPr marL="0" indent="0">
              <a:buNone/>
            </a:pPr>
            <a:r>
              <a:rPr lang="es-CL" sz="2600" dirty="0"/>
              <a:t>Crecimiento urbano: retorno hacia las grandes ciudades de los trabajadores que migraron hacia la Pampa.</a:t>
            </a:r>
          </a:p>
          <a:p>
            <a:pPr marL="0" indent="0">
              <a:spcBef>
                <a:spcPts val="2133"/>
              </a:spcBef>
              <a:buNone/>
            </a:pPr>
            <a:r>
              <a:rPr lang="es-CL" sz="2600" dirty="0"/>
              <a:t>Albergues.</a:t>
            </a:r>
          </a:p>
          <a:p>
            <a:pPr marL="0" indent="0">
              <a:spcBef>
                <a:spcPts val="2133"/>
              </a:spcBef>
              <a:buNone/>
            </a:pPr>
            <a:r>
              <a:rPr lang="es-CL" sz="2600" dirty="0"/>
              <a:t>Campesinos migran hacia la ciudad en busca de nuevas oportunidades laborales.</a:t>
            </a:r>
          </a:p>
          <a:p>
            <a:pPr marL="0" indent="0">
              <a:spcBef>
                <a:spcPts val="2133"/>
              </a:spcBef>
              <a:spcAft>
                <a:spcPts val="2133"/>
              </a:spcAft>
              <a:buNone/>
            </a:pPr>
            <a:r>
              <a:rPr lang="es-CL" sz="2600" dirty="0"/>
              <a:t>El Estado otorgó a inmigrantes terrenos de </a:t>
            </a:r>
            <a:r>
              <a:rPr lang="es-CL" sz="2600" dirty="0" err="1"/>
              <a:t>indigenas</a:t>
            </a:r>
            <a:r>
              <a:rPr lang="es-CL" sz="2600" dirty="0"/>
              <a:t> y campesinos pobres. Alemanes en los alrededores del lago Llanquihue y de Valdivia; y los croatas en Punta Arenas.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9"/>
          <p:cNvSpPr txBox="1">
            <a:spLocks noGrp="1"/>
          </p:cNvSpPr>
          <p:nvPr>
            <p:ph type="title"/>
          </p:nvPr>
        </p:nvSpPr>
        <p:spPr>
          <a:xfrm>
            <a:off x="436728" y="122831"/>
            <a:ext cx="11341200" cy="449200"/>
          </a:xfrm>
          <a:prstGeom prst="rect">
            <a:avLst/>
          </a:prstGeom>
          <a:noFill/>
          <a:ln>
            <a:noFill/>
          </a:ln>
        </p:spPr>
        <p:txBody>
          <a:bodyPr spcFirstLastPara="1" vert="horz" wrap="square" lIns="91433" tIns="45700" rIns="91433" bIns="45700" rtlCol="0" anchor="b" anchorCtr="0">
            <a:noAutofit/>
          </a:bodyPr>
          <a:lstStyle/>
          <a:p>
            <a:pPr algn="ctr">
              <a:spcBef>
                <a:spcPts val="0"/>
              </a:spcBef>
              <a:buClr>
                <a:schemeClr val="dk2"/>
              </a:buClr>
              <a:buSzPts val="2000"/>
            </a:pPr>
            <a:r>
              <a:rPr lang="es" sz="2667" cap="small" dirty="0">
                <a:solidFill>
                  <a:schemeClr val="dk2"/>
                </a:solidFill>
                <a:latin typeface="Century Schoolbook"/>
                <a:ea typeface="Century Schoolbook"/>
                <a:cs typeface="Century Schoolbook"/>
                <a:sym typeface="Century Schoolbook"/>
              </a:rPr>
              <a:t>¿cómo vivían los obreros a comienzos del siglo xx?</a:t>
            </a:r>
            <a:endParaRPr sz="2667" cap="small" dirty="0">
              <a:solidFill>
                <a:schemeClr val="dk2"/>
              </a:solidFill>
              <a:latin typeface="Century Schoolbook"/>
              <a:ea typeface="Century Schoolbook"/>
              <a:cs typeface="Century Schoolbook"/>
              <a:sym typeface="Century Schoolbook"/>
            </a:endParaRPr>
          </a:p>
        </p:txBody>
      </p:sp>
      <p:pic>
        <p:nvPicPr>
          <p:cNvPr id="353" name="Google Shape;353;p49"/>
          <p:cNvPicPr preferRelativeResize="0"/>
          <p:nvPr/>
        </p:nvPicPr>
        <p:blipFill rotWithShape="1">
          <a:blip r:embed="rId3">
            <a:alphaModFix/>
          </a:blip>
          <a:srcRect r="2666"/>
          <a:stretch/>
        </p:blipFill>
        <p:spPr>
          <a:xfrm>
            <a:off x="5816683" y="3843417"/>
            <a:ext cx="6085980" cy="2935619"/>
          </a:xfrm>
          <a:prstGeom prst="rect">
            <a:avLst/>
          </a:prstGeom>
          <a:noFill/>
          <a:ln>
            <a:noFill/>
          </a:ln>
        </p:spPr>
      </p:pic>
      <p:pic>
        <p:nvPicPr>
          <p:cNvPr id="354" name="Google Shape;354;p49"/>
          <p:cNvPicPr preferRelativeResize="0"/>
          <p:nvPr/>
        </p:nvPicPr>
        <p:blipFill rotWithShape="1">
          <a:blip r:embed="rId4">
            <a:alphaModFix/>
          </a:blip>
          <a:srcRect/>
          <a:stretch/>
        </p:blipFill>
        <p:spPr>
          <a:xfrm>
            <a:off x="5650174" y="843686"/>
            <a:ext cx="6252487" cy="2881028"/>
          </a:xfrm>
          <a:prstGeom prst="rect">
            <a:avLst/>
          </a:prstGeom>
          <a:noFill/>
          <a:ln>
            <a:noFill/>
          </a:ln>
        </p:spPr>
      </p:pic>
      <p:pic>
        <p:nvPicPr>
          <p:cNvPr id="355" name="Google Shape;355;p49"/>
          <p:cNvPicPr preferRelativeResize="0"/>
          <p:nvPr/>
        </p:nvPicPr>
        <p:blipFill rotWithShape="1">
          <a:blip r:embed="rId5">
            <a:alphaModFix/>
          </a:blip>
          <a:srcRect t="4510" b="8419"/>
          <a:stretch/>
        </p:blipFill>
        <p:spPr>
          <a:xfrm>
            <a:off x="436728" y="774883"/>
            <a:ext cx="4863155" cy="3018631"/>
          </a:xfrm>
          <a:prstGeom prst="rect">
            <a:avLst/>
          </a:prstGeom>
          <a:noFill/>
          <a:ln>
            <a:noFill/>
          </a:ln>
        </p:spPr>
      </p:pic>
      <p:pic>
        <p:nvPicPr>
          <p:cNvPr id="356" name="Google Shape;356;p49"/>
          <p:cNvPicPr preferRelativeResize="0"/>
          <p:nvPr/>
        </p:nvPicPr>
        <p:blipFill rotWithShape="1">
          <a:blip r:embed="rId6">
            <a:alphaModFix/>
          </a:blip>
          <a:srcRect b="16015"/>
          <a:stretch/>
        </p:blipFill>
        <p:spPr>
          <a:xfrm>
            <a:off x="43218" y="3862317"/>
            <a:ext cx="5650173" cy="2897823"/>
          </a:xfrm>
          <a:prstGeom prst="rect">
            <a:avLst/>
          </a:prstGeom>
          <a:noFill/>
          <a:ln>
            <a:noFill/>
          </a:ln>
        </p:spPr>
      </p:pic>
      <p:cxnSp>
        <p:nvCxnSpPr>
          <p:cNvPr id="357" name="Google Shape;357;p49"/>
          <p:cNvCxnSpPr/>
          <p:nvPr/>
        </p:nvCxnSpPr>
        <p:spPr>
          <a:xfrm>
            <a:off x="1992573" y="586855"/>
            <a:ext cx="9635600" cy="27200"/>
          </a:xfrm>
          <a:prstGeom prst="straightConnector1">
            <a:avLst/>
          </a:prstGeom>
          <a:noFill/>
          <a:ln w="28575" cap="flat" cmpd="sng">
            <a:solidFill>
              <a:srgbClr val="FF6803"/>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1"/>
        <p:cNvGrpSpPr/>
        <p:nvPr/>
      </p:nvGrpSpPr>
      <p:grpSpPr>
        <a:xfrm>
          <a:off x="0" y="0"/>
          <a:ext cx="0" cy="0"/>
          <a:chOff x="0" y="0"/>
          <a:chExt cx="0" cy="0"/>
        </a:xfrm>
      </p:grpSpPr>
      <p:sp>
        <p:nvSpPr>
          <p:cNvPr id="113" name="Rectangle 1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Google Shape;362;p50"/>
          <p:cNvSpPr txBox="1">
            <a:spLocks noGrp="1"/>
          </p:cNvSpPr>
          <p:nvPr>
            <p:ph type="title"/>
          </p:nvPr>
        </p:nvSpPr>
        <p:spPr>
          <a:xfrm>
            <a:off x="524256" y="4767072"/>
            <a:ext cx="6594189" cy="1625210"/>
          </a:xfrm>
          <a:prstGeom prst="rect">
            <a:avLst/>
          </a:prstGeom>
        </p:spPr>
        <p:txBody>
          <a:bodyPr spcFirstLastPara="1" vert="horz" lIns="91440" tIns="45720" rIns="91440" bIns="45720" rtlCol="0" anchor="ctr" anchorCtr="0">
            <a:normAutofit/>
          </a:bodyPr>
          <a:lstStyle/>
          <a:p>
            <a:pPr algn="r">
              <a:spcBef>
                <a:spcPct val="0"/>
              </a:spcBef>
            </a:pPr>
            <a:r>
              <a:rPr lang="en-US">
                <a:solidFill>
                  <a:srgbClr val="FFFFFF"/>
                </a:solidFill>
              </a:rPr>
              <a:t>                                 Conventillos</a:t>
            </a:r>
          </a:p>
        </p:txBody>
      </p:sp>
      <p:pic>
        <p:nvPicPr>
          <p:cNvPr id="363" name="Google Shape;363;p50"/>
          <p:cNvPicPr preferRelativeResize="0"/>
          <p:nvPr/>
        </p:nvPicPr>
        <p:blipFill rotWithShape="1">
          <a:blip r:embed="rId3"/>
          <a:srcRect t="9779" r="1" b="1"/>
          <a:stretch/>
        </p:blipFill>
        <p:spPr>
          <a:xfrm>
            <a:off x="327547" y="321733"/>
            <a:ext cx="7058306" cy="4107392"/>
          </a:xfrm>
          <a:prstGeom prst="rect">
            <a:avLst/>
          </a:prstGeom>
          <a:noFill/>
        </p:spPr>
      </p:pic>
      <p:sp>
        <p:nvSpPr>
          <p:cNvPr id="115" name="Rectangle 1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 name="Google Shape;364;p50"/>
          <p:cNvSpPr txBox="1"/>
          <p:nvPr/>
        </p:nvSpPr>
        <p:spPr>
          <a:xfrm>
            <a:off x="8029319" y="917725"/>
            <a:ext cx="3424739" cy="4852362"/>
          </a:xfrm>
          <a:prstGeom prst="rect">
            <a:avLst/>
          </a:prstGeom>
        </p:spPr>
        <p:txBody>
          <a:bodyPr spcFirstLastPara="1" vert="horz" lIns="91440" tIns="45720" rIns="91440" bIns="45720" rtlCol="0" anchor="ctr" anchorCtr="0">
            <a:normAutofit/>
          </a:bodyPr>
          <a:lstStyle/>
          <a:p>
            <a:pPr>
              <a:lnSpc>
                <a:spcPct val="90000"/>
              </a:lnSpc>
              <a:spcAft>
                <a:spcPts val="600"/>
              </a:spcAft>
              <a:buClr>
                <a:schemeClr val="dk1"/>
              </a:buClr>
              <a:buSzPts val="1100"/>
            </a:pPr>
            <a:r>
              <a:rPr lang="es-CL" sz="2000" dirty="0">
                <a:solidFill>
                  <a:srgbClr val="FFFFFF"/>
                </a:solidFill>
                <a:sym typeface="Montserrat"/>
              </a:rPr>
              <a:t>El conventillo y el rancho, viviendas populares características de este periodo estaban sumidas en condiciones realmente miserables, tales como el hacinamiento e insalubridad, características propias de la vivienda obrera.</a:t>
            </a:r>
            <a:endParaRPr lang="es-CL" sz="20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8"/>
        <p:cNvGrpSpPr/>
        <p:nvPr/>
      </p:nvGrpSpPr>
      <p:grpSpPr>
        <a:xfrm>
          <a:off x="0" y="0"/>
          <a:ext cx="0" cy="0"/>
          <a:chOff x="0" y="0"/>
          <a:chExt cx="0" cy="0"/>
        </a:xfrm>
      </p:grpSpPr>
      <p:sp>
        <p:nvSpPr>
          <p:cNvPr id="120" name="Rectangle 11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53C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Google Shape;369;p51"/>
          <p:cNvSpPr txBox="1">
            <a:spLocks noGrp="1"/>
          </p:cNvSpPr>
          <p:nvPr>
            <p:ph type="title"/>
          </p:nvPr>
        </p:nvSpPr>
        <p:spPr>
          <a:xfrm>
            <a:off x="524256" y="4767072"/>
            <a:ext cx="6594189" cy="1625210"/>
          </a:xfrm>
          <a:prstGeom prst="rect">
            <a:avLst/>
          </a:prstGeom>
        </p:spPr>
        <p:txBody>
          <a:bodyPr spcFirstLastPara="1" vert="horz" lIns="91440" tIns="45720" rIns="91440" bIns="45720" rtlCol="0" anchor="ctr" anchorCtr="0">
            <a:normAutofit/>
          </a:bodyPr>
          <a:lstStyle/>
          <a:p>
            <a:pPr algn="r">
              <a:spcBef>
                <a:spcPct val="0"/>
              </a:spcBef>
            </a:pPr>
            <a:r>
              <a:rPr lang="es-CL" sz="4100" dirty="0">
                <a:solidFill>
                  <a:srgbClr val="FFFFFF"/>
                </a:solidFill>
                <a:sym typeface="Montserrat"/>
              </a:rPr>
              <a:t>¿Cómo se presenta este problema en la actualidad?</a:t>
            </a:r>
          </a:p>
        </p:txBody>
      </p:sp>
      <p:pic>
        <p:nvPicPr>
          <p:cNvPr id="371" name="Google Shape;371;p51"/>
          <p:cNvPicPr preferRelativeResize="0"/>
          <p:nvPr/>
        </p:nvPicPr>
        <p:blipFill rotWithShape="1">
          <a:blip r:embed="rId3"/>
          <a:srcRect t="9209" r="1" b="3612"/>
          <a:stretch/>
        </p:blipFill>
        <p:spPr>
          <a:xfrm>
            <a:off x="327547" y="321733"/>
            <a:ext cx="7058306" cy="4107392"/>
          </a:xfrm>
          <a:prstGeom prst="rect">
            <a:avLst/>
          </a:prstGeom>
          <a:noFill/>
        </p:spPr>
      </p:pic>
      <p:sp>
        <p:nvSpPr>
          <p:cNvPr id="122" name="Rectangle 1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Google Shape;370;p51"/>
          <p:cNvSpPr txBox="1">
            <a:spLocks noGrp="1"/>
          </p:cNvSpPr>
          <p:nvPr>
            <p:ph type="body" idx="1"/>
          </p:nvPr>
        </p:nvSpPr>
        <p:spPr>
          <a:xfrm>
            <a:off x="8029319" y="917725"/>
            <a:ext cx="3424739" cy="4852362"/>
          </a:xfrm>
          <a:prstGeom prst="rect">
            <a:avLst/>
          </a:prstGeom>
        </p:spPr>
        <p:txBody>
          <a:bodyPr spcFirstLastPara="1" vert="horz" lIns="91440" tIns="45720" rIns="91440" bIns="45720" rtlCol="0" anchor="ctr" anchorCtr="0">
            <a:normAutofit/>
          </a:bodyPr>
          <a:lstStyle/>
          <a:p>
            <a:pPr marL="0" indent="-228600">
              <a:spcAft>
                <a:spcPts val="600"/>
              </a:spcAft>
              <a:buFont typeface="Arial" panose="020B0604020202020204" pitchFamily="34" charset="0"/>
              <a:buChar char="•"/>
            </a:pPr>
            <a:endParaRPr lang="en-US" sz="2000">
              <a:solidFill>
                <a:srgbClr val="FFFFFF"/>
              </a:solidFill>
              <a:sym typeface="Montserrat"/>
            </a:endParaRPr>
          </a:p>
          <a:p>
            <a:pPr marL="0" indent="-228600">
              <a:spcAft>
                <a:spcPts val="600"/>
              </a:spcAft>
              <a:buFont typeface="Arial" panose="020B0604020202020204" pitchFamily="34" charset="0"/>
              <a:buChar char="•"/>
            </a:pPr>
            <a:endParaRPr lang="en-US" sz="2000">
              <a:solidFill>
                <a:srgbClr val="FFFFFF"/>
              </a:solidFill>
              <a:sym typeface="Montserrat"/>
            </a:endParaRPr>
          </a:p>
          <a:p>
            <a:pPr marL="0" indent="-228600">
              <a:spcAft>
                <a:spcPts val="600"/>
              </a:spcAft>
              <a:buFont typeface="Arial" panose="020B0604020202020204" pitchFamily="34" charset="0"/>
              <a:buChar char="•"/>
            </a:pPr>
            <a:endParaRPr lang="en-US" sz="2000">
              <a:solidFill>
                <a:srgbClr val="FFFFFF"/>
              </a:solidFill>
              <a:sym typeface="Montserrat"/>
            </a:endParaRPr>
          </a:p>
          <a:p>
            <a:pPr marL="0" indent="-228600">
              <a:spcAft>
                <a:spcPts val="600"/>
              </a:spcAft>
              <a:buClr>
                <a:schemeClr val="dk1"/>
              </a:buClr>
              <a:buSzPts val="1100"/>
              <a:buFont typeface="Arial" panose="020B0604020202020204" pitchFamily="34" charset="0"/>
              <a:buChar char="•"/>
            </a:pPr>
            <a:endParaRPr lang="en-US" sz="2000">
              <a:solidFill>
                <a:srgbClr val="FFFFFF"/>
              </a:solidFill>
              <a:sym typeface="Montserrat"/>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711</Words>
  <Application>Microsoft Office PowerPoint</Application>
  <PresentationFormat>Panorámica</PresentationFormat>
  <Paragraphs>46</Paragraphs>
  <Slides>20</Slides>
  <Notes>14</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Century Schoolbook</vt:lpstr>
      <vt:lpstr>Montserrat</vt:lpstr>
      <vt:lpstr>Tema de Office</vt:lpstr>
      <vt:lpstr>Indicadores socioeconómicos y urbanidad a mediados del S.XX en Chile</vt:lpstr>
      <vt:lpstr>Objetivo</vt:lpstr>
      <vt:lpstr>Presentación de PowerPoint</vt:lpstr>
      <vt:lpstr>Edificio Ariztia</vt:lpstr>
      <vt:lpstr>Presentación de PowerPoint</vt:lpstr>
      <vt:lpstr>Migración campo- ciudad</vt:lpstr>
      <vt:lpstr>¿cómo vivían los obreros a comienzos del siglo xx?</vt:lpstr>
      <vt:lpstr>                                 Conventillos</vt:lpstr>
      <vt:lpstr>¿Cómo se presenta este problema en la actualidad?</vt:lpstr>
      <vt:lpstr>Presentación de PowerPoint</vt:lpstr>
      <vt:lpstr>Presentación de PowerPoint</vt:lpstr>
      <vt:lpstr>Presentación de PowerPoint</vt:lpstr>
      <vt:lpstr>Dificultades en acceso a la vivienda en la actualidad</vt:lpstr>
      <vt:lpstr>Presentación de PowerPoint</vt:lpstr>
      <vt:lpstr>El PIB per capita chileno en 1960 era de 505.35 USD  Hacia el año 2018 había aumentado 16.000 USD.</vt:lpstr>
      <vt:lpstr>Presentación de PowerPoint</vt:lpstr>
      <vt:lpstr>Presentación de PowerPoint</vt:lpstr>
      <vt:lpstr>Política habitacional en Chile</vt:lpstr>
      <vt:lpstr>Presentación de PowerPoint</vt:lpstr>
      <vt:lpstr>Reflexión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Abraham López</dc:creator>
  <cp:lastModifiedBy>Carmen Barros Ortega</cp:lastModifiedBy>
  <cp:revision>11</cp:revision>
  <dcterms:created xsi:type="dcterms:W3CDTF">2020-08-04T07:53:37Z</dcterms:created>
  <dcterms:modified xsi:type="dcterms:W3CDTF">2021-09-10T16:28:44Z</dcterms:modified>
</cp:coreProperties>
</file>