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57" r:id="rId3"/>
    <p:sldId id="312" r:id="rId4"/>
    <p:sldId id="314" r:id="rId5"/>
    <p:sldId id="315" r:id="rId6"/>
    <p:sldId id="317" r:id="rId7"/>
    <p:sldId id="318" r:id="rId8"/>
    <p:sldId id="332" r:id="rId9"/>
    <p:sldId id="319" r:id="rId10"/>
    <p:sldId id="320" r:id="rId11"/>
    <p:sldId id="321" r:id="rId12"/>
    <p:sldId id="322" r:id="rId13"/>
    <p:sldId id="323" r:id="rId14"/>
    <p:sldId id="325" r:id="rId15"/>
    <p:sldId id="324" r:id="rId16"/>
    <p:sldId id="326" r:id="rId17"/>
    <p:sldId id="328" r:id="rId18"/>
    <p:sldId id="329" r:id="rId19"/>
    <p:sldId id="330" r:id="rId20"/>
    <p:sldId id="33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5" d="100"/>
          <a:sy n="45" d="100"/>
        </p:scale>
        <p:origin x="2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30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46DF-4741-4735-BB24-AA2B20DE2CD2}" type="datetimeFigureOut">
              <a:rPr lang="es-CL" smtClean="0"/>
              <a:t>22-08-2021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2670-3194-416A-8A06-A1C37F6038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85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058AC7-5D83-4464-82ED-B299981E5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B164D-32F8-405D-ABE9-8D788C79AA3C}" type="slidenum">
              <a:rPr lang="en-US" altLang="es-CL"/>
              <a:pPr/>
              <a:t>1</a:t>
            </a:fld>
            <a:endParaRPr lang="en-US" altLang="es-CL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31838355-1A48-4111-9A16-A728223C9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72574E2-18D2-4CB6-9A95-1AB8DDB8F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24140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2565400"/>
            <a:ext cx="6227762" cy="11096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3308350"/>
            <a:ext cx="6227762" cy="696913"/>
          </a:xfrm>
        </p:spPr>
        <p:txBody>
          <a:bodyPr/>
          <a:lstStyle>
            <a:lvl1pPr marL="0" indent="0" algn="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/>
              <a:t>Haga clic para modificar el estilo de subtítulo del patrón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96088" y="404813"/>
            <a:ext cx="1963737" cy="61198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404813"/>
            <a:ext cx="5743575" cy="611981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74491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3325" y="1341438"/>
            <a:ext cx="37465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04813"/>
            <a:ext cx="66246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643812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D37C4E31-DC75-43D5-A059-7E44437A0F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15026" y="478861"/>
            <a:ext cx="6192688" cy="1357312"/>
          </a:xfrm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Colegio del Real</a:t>
            </a:r>
            <a:b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Electivo Química 3° y 4° medio</a:t>
            </a:r>
            <a:b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s-CL" sz="2000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</a:t>
            </a:r>
            <a: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lectivo de química </a:t>
            </a:r>
            <a:b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s-CL" sz="20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Segundo semestre</a:t>
            </a:r>
            <a:endParaRPr lang="ru-RU" altLang="es-CL" sz="4000" b="1" spc="50" dirty="0">
              <a:ln w="0"/>
              <a:solidFill>
                <a:schemeClr val="accent4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14D31D0E-FF7E-461F-A5EB-017F342AFC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7864" y="5661248"/>
            <a:ext cx="2895600" cy="454149"/>
          </a:xfrm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s-CL" sz="2100" b="1" dirty="0">
                <a:solidFill>
                  <a:schemeClr val="accent4">
                    <a:lumMod val="50000"/>
                  </a:schemeClr>
                </a:solidFill>
              </a:rPr>
              <a:t>Prof. Eslendy Sanchez</a:t>
            </a:r>
          </a:p>
          <a:p>
            <a:pPr algn="ctr">
              <a:lnSpc>
                <a:spcPct val="90000"/>
              </a:lnSpc>
            </a:pPr>
            <a:endParaRPr lang="ru-RU" altLang="es-CL" sz="2100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A2D80D-4894-46DD-8FDB-95282D1B3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978" y="2577795"/>
            <a:ext cx="7056784" cy="10801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/>
            <a:r>
              <a:rPr lang="es-ES" altLang="es-CL" sz="3200" b="1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Unidad 3 - Reacciones Químicas: Espontaneidad y Cinética</a:t>
            </a:r>
            <a:endParaRPr lang="ru-RU" altLang="es-CL" sz="3200" b="1" spc="50" dirty="0">
              <a:ln w="0"/>
              <a:solidFill>
                <a:schemeClr val="accent4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E7A2EF6-142F-49A6-A0E3-3CD355F04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17457"/>
            <a:ext cx="1519490" cy="108012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67AC048-F317-4523-8F4A-2D5DFD01E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3671" y="4085203"/>
            <a:ext cx="2424043" cy="16029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Si tengo 112 gramos de hierro que reaccionan con 96 gramos de azufre para formar sulfato férrico y tengo 104 gramos de azufre que reaccionan con 130 gramos de hierro ¿es el mismo compuesto?</a:t>
            </a:r>
          </a:p>
        </p:txBody>
      </p:sp>
    </p:spTree>
    <p:extLst>
      <p:ext uri="{BB962C8B-B14F-4D97-AF65-F5344CB8AC3E}">
        <p14:creationId xmlns:p14="http://schemas.microsoft.com/office/powerpoint/2010/main" val="302447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Si tengo 9 gramos de aluminio que reaccionan con 8 gramos de oxígeno y tengo 27 gramos de aluminio que reaccionan con 24 gramos de oxigeno ¿es el mismo compuesto?</a:t>
            </a:r>
          </a:p>
        </p:txBody>
      </p:sp>
    </p:spTree>
    <p:extLst>
      <p:ext uri="{BB962C8B-B14F-4D97-AF65-F5344CB8AC3E}">
        <p14:creationId xmlns:p14="http://schemas.microsoft.com/office/powerpoint/2010/main" val="336062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Si tengo 8 gramos de oxígeno que reaccionan con 1 gramos de hidrógeno y tengo 56 gramos de oxígeno que reaccionan con 7 gramos de hidrógeno ¿es el mismo compuesto?</a:t>
            </a:r>
          </a:p>
        </p:txBody>
      </p:sp>
    </p:spTree>
    <p:extLst>
      <p:ext uri="{BB962C8B-B14F-4D97-AF65-F5344CB8AC3E}">
        <p14:creationId xmlns:p14="http://schemas.microsoft.com/office/powerpoint/2010/main" val="378820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B5240-AD50-4F53-8BA8-1661F744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Ley de las Proporciones Múltiples o Ley de Dalton </a:t>
            </a: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66A90-AF64-427C-A35F-AD65AACFB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204864"/>
            <a:ext cx="7643812" cy="4319761"/>
          </a:xfrm>
        </p:spPr>
        <p:txBody>
          <a:bodyPr/>
          <a:lstStyle/>
          <a:p>
            <a:r>
              <a:rPr lang="es-MX" dirty="0"/>
              <a:t>Objetivo de la clase: comprobar la ley de Dalton.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2144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B5240-AD50-4F53-8BA8-1661F744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Ley de las Proporciones Múltiples o Ley de Dalton </a:t>
            </a: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66A90-AF64-427C-A35F-AD65AACFB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204864"/>
            <a:ext cx="7643812" cy="4319761"/>
          </a:xfrm>
        </p:spPr>
        <p:txBody>
          <a:bodyPr/>
          <a:lstStyle/>
          <a:p>
            <a:pPr algn="just"/>
            <a:r>
              <a:rPr lang="es-MX" sz="2400" dirty="0"/>
              <a:t>Comprobar si se cumple la Ley de las proporciones múltiples: la ley me dice que el resultado se debe reflejar en  números enteros paras que se cumpla la relación.</a:t>
            </a:r>
          </a:p>
          <a:p>
            <a:pPr algn="just"/>
            <a:r>
              <a:rPr lang="es-MX" sz="2400" dirty="0"/>
              <a:t>Cuando dos elementos se combinan para formar más de un compuesto,  se crea una relación sencilla entre la masa de elementos a través de números enteros.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1329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B5240-AD50-4F53-8BA8-1661F744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dirty="0"/>
              <a:t>Actividad </a:t>
            </a: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66A90-AF64-427C-A35F-AD65AACFB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204864"/>
            <a:ext cx="7643812" cy="4319761"/>
          </a:xfrm>
        </p:spPr>
        <p:txBody>
          <a:bodyPr/>
          <a:lstStyle/>
          <a:p>
            <a:r>
              <a:rPr lang="es-MX" sz="2400" dirty="0"/>
              <a:t>Si tengo dos compuestos diferentes pero formados con los mismos elementos en relaciones de masa diferentes ¿puedo comprobar la lay de Dalton?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Compuesto A</a:t>
            </a:r>
          </a:p>
          <a:p>
            <a:pPr marL="0" indent="0">
              <a:buNone/>
            </a:pPr>
            <a:r>
              <a:rPr lang="es-MX" sz="2400" dirty="0"/>
              <a:t>76,5g de cromo reaccionan con 23,5 g de oxígeno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Compuesto b </a:t>
            </a:r>
          </a:p>
          <a:p>
            <a:pPr marL="0" indent="0">
              <a:buNone/>
            </a:pPr>
            <a:r>
              <a:rPr lang="es-MX" sz="2400" dirty="0"/>
              <a:t>61,9 gramos de cromo reaccionan con 38,1 gramos de oxígeno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10035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B5240-AD50-4F53-8BA8-1661F744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dirty="0"/>
              <a:t>Actividad </a:t>
            </a: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66A90-AF64-427C-A35F-AD65AACFB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315" y="2060848"/>
            <a:ext cx="7643812" cy="4319761"/>
          </a:xfrm>
        </p:spPr>
        <p:txBody>
          <a:bodyPr/>
          <a:lstStyle/>
          <a:p>
            <a:r>
              <a:rPr lang="es-MX" sz="2400" dirty="0"/>
              <a:t>Se establece la relación: </a:t>
            </a:r>
          </a:p>
          <a:p>
            <a:pPr marL="0" indent="0">
              <a:buNone/>
            </a:pPr>
            <a:r>
              <a:rPr lang="es-MX" sz="2400" dirty="0"/>
              <a:t> A:   76,5g Cr                    23,5 O </a:t>
            </a:r>
          </a:p>
          <a:p>
            <a:pPr marL="0" indent="0">
              <a:buNone/>
            </a:pPr>
            <a:r>
              <a:rPr lang="es-MX" sz="2400" dirty="0"/>
              <a:t> B:    61,9g Cr                  38,1g O </a:t>
            </a:r>
          </a:p>
          <a:p>
            <a:pPr marL="0" indent="0">
              <a:buNone/>
            </a:pPr>
            <a:r>
              <a:rPr lang="es-MX" sz="2400" dirty="0"/>
              <a:t>Desarrollo: </a:t>
            </a:r>
          </a:p>
          <a:p>
            <a:pPr marL="0" indent="0">
              <a:buNone/>
            </a:pPr>
            <a:r>
              <a:rPr lang="es-MX" sz="2400" dirty="0"/>
              <a:t>    (A) = (B) x N</a:t>
            </a:r>
          </a:p>
          <a:p>
            <a:pPr marL="0" indent="0">
              <a:buNone/>
            </a:pPr>
            <a:r>
              <a:rPr lang="es-CL" sz="2400" dirty="0"/>
              <a:t>(76,5/23,5) = (61,9/38,1) x N </a:t>
            </a:r>
          </a:p>
          <a:p>
            <a:pPr marL="0" indent="0">
              <a:buNone/>
            </a:pPr>
            <a:r>
              <a:rPr lang="es-CL" sz="2400" dirty="0"/>
              <a:t>    3,25 = 1,62 x N</a:t>
            </a:r>
          </a:p>
          <a:p>
            <a:pPr marL="0" indent="0">
              <a:buNone/>
            </a:pPr>
            <a:r>
              <a:rPr lang="es-CL" sz="2400" dirty="0"/>
              <a:t>     (3,25/1,62) = N</a:t>
            </a:r>
          </a:p>
          <a:p>
            <a:pPr marL="0" indent="0">
              <a:buNone/>
            </a:pPr>
            <a:r>
              <a:rPr lang="es-CL" sz="2400" dirty="0"/>
              <a:t>     2 = N </a:t>
            </a:r>
          </a:p>
          <a:p>
            <a:pPr marL="0" indent="0">
              <a:buNone/>
            </a:pPr>
            <a:r>
              <a:rPr lang="es-CL" sz="2400" dirty="0"/>
              <a:t>Se cumple la ley de las proporciones múltiples </a:t>
            </a:r>
          </a:p>
        </p:txBody>
      </p:sp>
    </p:spTree>
    <p:extLst>
      <p:ext uri="{BB962C8B-B14F-4D97-AF65-F5344CB8AC3E}">
        <p14:creationId xmlns:p14="http://schemas.microsoft.com/office/powerpoint/2010/main" val="43152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MX" sz="2000" dirty="0"/>
              <a:t>Si tengo dos compuestos diferentes pero formados con los mismos elementos en relaciones de masa diferentes ¿puedo comprobar la lay de Dalton?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Tengo 12 gramos de carbono reaccionan con 16 gramos de oxígeno, formando óxido de carbono y tengo 24 gramos de carbono que reaccionan con 64 gramos de oxígeno</a:t>
            </a:r>
          </a:p>
          <a:p>
            <a:pPr marL="0" indent="0">
              <a:buNone/>
            </a:pPr>
            <a:r>
              <a:rPr lang="es-E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50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MX" sz="2000" dirty="0"/>
              <a:t>Si tengo dos compuestos diferentes pero formados con los mismos elementos en relaciones de masa diferentes ¿puedo comprobar la lay de Dalton?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Tengo 112 gramos de hierro que reaccionan con 96 gramos de azufre para formar sulfato férrico y tengo 104 gramos de azufre que reaccionan con 130 gramos de hierro.</a:t>
            </a:r>
          </a:p>
        </p:txBody>
      </p:sp>
    </p:spTree>
    <p:extLst>
      <p:ext uri="{BB962C8B-B14F-4D97-AF65-F5344CB8AC3E}">
        <p14:creationId xmlns:p14="http://schemas.microsoft.com/office/powerpoint/2010/main" val="97611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MX" sz="2000" dirty="0"/>
              <a:t>Si tengo dos compuestos diferentes pero formados con los mismos elementos en relaciones de masa diferentes ¿puedo comprobar la lay de Dalton?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Tengo 9 gramos de aluminio que reaccionan con 8 gramos de oxígeno y tengo 27 gramos de aluminio que reaccionan con 24 gramos de oxígeno</a:t>
            </a:r>
          </a:p>
        </p:txBody>
      </p:sp>
    </p:spTree>
    <p:extLst>
      <p:ext uri="{BB962C8B-B14F-4D97-AF65-F5344CB8AC3E}">
        <p14:creationId xmlns:p14="http://schemas.microsoft.com/office/powerpoint/2010/main" val="42905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6480175" cy="649288"/>
          </a:xfrm>
        </p:spPr>
        <p:txBody>
          <a:bodyPr/>
          <a:lstStyle/>
          <a:p>
            <a:pPr eaLnBrk="1" hangingPunct="1"/>
            <a:r>
              <a:rPr lang="es-CL" sz="3200" dirty="0"/>
              <a:t>Objetivo de la clase </a:t>
            </a:r>
            <a:endParaRPr lang="uk-UA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550" y="1580766"/>
            <a:ext cx="7343775" cy="22582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L" sz="2000" dirty="0">
                <a:ea typeface="굴림" charset="-127"/>
              </a:rPr>
              <a:t>Comprobar de manera practica la ley de las proporciones definidas o ley de Proust</a:t>
            </a:r>
          </a:p>
          <a:p>
            <a:pPr eaLnBrk="1" hangingPunct="1">
              <a:lnSpc>
                <a:spcPct val="90000"/>
              </a:lnSpc>
            </a:pPr>
            <a:endParaRPr lang="es-CL" sz="2000" dirty="0">
              <a:ea typeface="굴림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MX" sz="2000" dirty="0"/>
              <a:t>Si tengo dos compuestos diferentes pero formados con los mismos elementos en relaciones de masa diferentes ¿puedo comprobar la lay de Dalton?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Tengo 8 gramos de oxígeno que reaccionan con 1 gramo de hidrógeno y tengo 56 gramos de oxígeno que reaccionan con 7 gramos de hidrógeno</a:t>
            </a:r>
          </a:p>
        </p:txBody>
      </p:sp>
    </p:spTree>
    <p:extLst>
      <p:ext uri="{BB962C8B-B14F-4D97-AF65-F5344CB8AC3E}">
        <p14:creationId xmlns:p14="http://schemas.microsoft.com/office/powerpoint/2010/main" val="327088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El calcio y el oxígeno se combinan en la relación 5:2</a:t>
            </a:r>
          </a:p>
          <a:p>
            <a:pPr marL="0" indent="0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Si 5 gramos de calcio se combinan con 2 gramos de oxigeno. 44 gramos de calcio se combinaran con X gramos de oxígeno. ¿Qué cantidad de óxido puede formarse, que elemento sobra y cuánto? 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5g de Ca                       2g de oxígeno</a:t>
            </a:r>
          </a:p>
          <a:p>
            <a:pPr marL="0" indent="0" algn="just">
              <a:buNone/>
            </a:pPr>
            <a:r>
              <a:rPr lang="es-ES" sz="2000" dirty="0"/>
              <a:t>44g de Ca                      X 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X= 44g  x 2g =  17,60g de oxígeno </a:t>
            </a:r>
          </a:p>
          <a:p>
            <a:pPr marL="0" indent="0" algn="just">
              <a:buNone/>
            </a:pPr>
            <a:r>
              <a:rPr lang="es-ES" sz="2000" dirty="0"/>
              <a:t>             5g </a:t>
            </a:r>
          </a:p>
          <a:p>
            <a:pPr marL="0" indent="0">
              <a:buNone/>
            </a:pPr>
            <a:endParaRPr lang="es-ES" sz="2000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28238D55-4CB2-4676-ACAE-4E295AD55BC9}"/>
              </a:ext>
            </a:extLst>
          </p:cNvPr>
          <p:cNvCxnSpPr/>
          <p:nvPr/>
        </p:nvCxnSpPr>
        <p:spPr>
          <a:xfrm>
            <a:off x="1907704" y="5373216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E15F4DC8-C55F-4DD2-99DA-EE259BFE0A63}"/>
              </a:ext>
            </a:extLst>
          </p:cNvPr>
          <p:cNvCxnSpPr/>
          <p:nvPr/>
        </p:nvCxnSpPr>
        <p:spPr>
          <a:xfrm>
            <a:off x="1907704" y="4941168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12E6660-8969-4257-9BD1-1D4841225CF1}"/>
              </a:ext>
            </a:extLst>
          </p:cNvPr>
          <p:cNvCxnSpPr>
            <a:cxnSpLocks/>
          </p:cNvCxnSpPr>
          <p:nvPr/>
        </p:nvCxnSpPr>
        <p:spPr>
          <a:xfrm>
            <a:off x="825217" y="630932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03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268" y="1340768"/>
            <a:ext cx="691319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/>
              <a:t>5g de Ca                       2g de oxígeno</a:t>
            </a:r>
          </a:p>
          <a:p>
            <a:pPr marL="0" indent="0" algn="just">
              <a:buNone/>
            </a:pPr>
            <a:r>
              <a:rPr lang="es-ES" sz="2000" dirty="0"/>
              <a:t>44g de Ca                      X 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X= 44g  x 2g =  17,60g de oxígeno </a:t>
            </a:r>
          </a:p>
          <a:p>
            <a:pPr marL="0" indent="0" algn="just">
              <a:buNone/>
            </a:pPr>
            <a:r>
              <a:rPr lang="es-ES" sz="2000" dirty="0"/>
              <a:t>             5g </a:t>
            </a:r>
          </a:p>
          <a:p>
            <a:pPr marL="0" indent="0" algn="just">
              <a:buNone/>
            </a:pPr>
            <a:r>
              <a:rPr lang="es-ES" sz="2000" dirty="0"/>
              <a:t>La cantidad de </a:t>
            </a:r>
            <a:r>
              <a:rPr lang="es-ES" sz="2000" dirty="0" err="1"/>
              <a:t>CaO</a:t>
            </a:r>
            <a:r>
              <a:rPr lang="es-ES" sz="2000" dirty="0"/>
              <a:t>= 44g de Ca + 17,60g de O = 61,60g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Comprobación: </a:t>
            </a:r>
          </a:p>
          <a:p>
            <a:pPr marL="0" indent="0">
              <a:buNone/>
            </a:pPr>
            <a:r>
              <a:rPr lang="es-ES" sz="2000" dirty="0"/>
              <a:t>5/2= 2,5</a:t>
            </a:r>
          </a:p>
          <a:p>
            <a:pPr marL="0" indent="0">
              <a:buNone/>
            </a:pPr>
            <a:r>
              <a:rPr lang="es-ES" sz="2000" dirty="0"/>
              <a:t>44/17,60= 2,5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28238D55-4CB2-4676-ACAE-4E295AD55BC9}"/>
              </a:ext>
            </a:extLst>
          </p:cNvPr>
          <p:cNvCxnSpPr/>
          <p:nvPr/>
        </p:nvCxnSpPr>
        <p:spPr>
          <a:xfrm>
            <a:off x="2267744" y="1988840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E15F4DC8-C55F-4DD2-99DA-EE259BFE0A63}"/>
              </a:ext>
            </a:extLst>
          </p:cNvPr>
          <p:cNvCxnSpPr/>
          <p:nvPr/>
        </p:nvCxnSpPr>
        <p:spPr>
          <a:xfrm>
            <a:off x="2195736" y="1556792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12E6660-8969-4257-9BD1-1D4841225CF1}"/>
              </a:ext>
            </a:extLst>
          </p:cNvPr>
          <p:cNvCxnSpPr>
            <a:cxnSpLocks/>
          </p:cNvCxnSpPr>
          <p:nvPr/>
        </p:nvCxnSpPr>
        <p:spPr>
          <a:xfrm>
            <a:off x="1102904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11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611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r>
              <a:rPr lang="es-ES" sz="2000" dirty="0"/>
              <a:t>El azufre y el magnesio se combinan en la relación 4:3</a:t>
            </a:r>
          </a:p>
          <a:p>
            <a:pPr marL="0" indent="0" algn="just">
              <a:buNone/>
            </a:pPr>
            <a:r>
              <a:rPr lang="es-ES" sz="2000" dirty="0"/>
              <a:t>¿Si tengo 80 gramos de azufre y 12 g de magnesio que cantidad de sulfuro de magnesio podemos formar, qué elemento sobra y en qué cantidad?</a:t>
            </a:r>
          </a:p>
          <a:p>
            <a:pPr marL="0" indent="0" algn="just">
              <a:buNone/>
            </a:pPr>
            <a:r>
              <a:rPr lang="es-ES" sz="2000" dirty="0"/>
              <a:t>4g S-----</a:t>
            </a:r>
            <a:r>
              <a:rPr lang="es-ES" sz="2000" dirty="0">
                <a:sym typeface="Wingdings" panose="05000000000000000000" pitchFamily="2" charset="2"/>
              </a:rPr>
              <a:t>  3g Mg</a:t>
            </a:r>
            <a:endParaRPr lang="es-ES" sz="2000" dirty="0"/>
          </a:p>
          <a:p>
            <a:pPr marL="0" indent="0" algn="just">
              <a:buNone/>
            </a:pPr>
            <a:r>
              <a:rPr lang="es-ES" sz="2000" dirty="0">
                <a:solidFill>
                  <a:schemeClr val="accent1"/>
                </a:solidFill>
              </a:rPr>
              <a:t>80gS</a:t>
            </a:r>
            <a:r>
              <a:rPr lang="es-ES" sz="2000" dirty="0"/>
              <a:t>----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>
                <a:solidFill>
                  <a:srgbClr val="FF0000"/>
                </a:solidFill>
                <a:sym typeface="Wingdings" panose="05000000000000000000" pitchFamily="2" charset="2"/>
              </a:rPr>
              <a:t>12gMg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>
                <a:solidFill>
                  <a:srgbClr val="FF0000"/>
                </a:solidFill>
              </a:rPr>
              <a:t>XMg</a:t>
            </a:r>
            <a:r>
              <a:rPr lang="es-ES" sz="2000" dirty="0"/>
              <a:t>= 80g*x3g = 60 g Mg</a:t>
            </a:r>
          </a:p>
          <a:p>
            <a:pPr marL="0" indent="0">
              <a:buNone/>
            </a:pPr>
            <a:r>
              <a:rPr lang="es-ES" sz="2000" dirty="0"/>
              <a:t>            4g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2"/>
                </a:solidFill>
              </a:rPr>
              <a:t>XS = </a:t>
            </a:r>
            <a:r>
              <a:rPr lang="es-ES" sz="2000" dirty="0">
                <a:solidFill>
                  <a:schemeClr val="accent4"/>
                </a:solidFill>
              </a:rPr>
              <a:t>12g x 4g  = 16 g S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accent4"/>
                </a:solidFill>
              </a:rPr>
              <a:t>             3g</a:t>
            </a:r>
          </a:p>
          <a:p>
            <a:pPr marL="0" indent="0">
              <a:buNone/>
            </a:pPr>
            <a:r>
              <a:rPr lang="es-ES" sz="2000" dirty="0" err="1">
                <a:solidFill>
                  <a:schemeClr val="accent4"/>
                </a:solidFill>
              </a:rPr>
              <a:t>MgS</a:t>
            </a:r>
            <a:r>
              <a:rPr lang="es-ES" sz="2000" dirty="0">
                <a:solidFill>
                  <a:schemeClr val="accent4"/>
                </a:solidFill>
              </a:rPr>
              <a:t>= 12g de Mg +16g S =28g de compuesto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accent4"/>
                </a:solidFill>
              </a:rPr>
              <a:t>Me sobra azufre = 80-16= 64 gramos de azufre 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A581A10-6560-4F00-BED9-37F07BD3A0DB}"/>
              </a:ext>
            </a:extLst>
          </p:cNvPr>
          <p:cNvCxnSpPr/>
          <p:nvPr/>
        </p:nvCxnSpPr>
        <p:spPr>
          <a:xfrm>
            <a:off x="1259632" y="43651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376E0C8-0AF2-41B1-86D7-D944692DB4D4}"/>
              </a:ext>
            </a:extLst>
          </p:cNvPr>
          <p:cNvCxnSpPr/>
          <p:nvPr/>
        </p:nvCxnSpPr>
        <p:spPr>
          <a:xfrm>
            <a:off x="1259632" y="515719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2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Si 12 gramos de carbono reaccionan con 16 gramos de oxígeno ¿cuántos gramos de oxígeno reaccionan con 6 gramos de carbono?</a:t>
            </a:r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5885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El azufre y el hierro se combinan para formar sulfuro de hierro (II) en la siguiente proporción 4 gramos de azufre por 7 gramos de hierro.</a:t>
            </a:r>
          </a:p>
          <a:p>
            <a:pPr marL="0" indent="0">
              <a:buNone/>
            </a:pPr>
            <a:r>
              <a:rPr lang="es-ES" sz="2000" dirty="0"/>
              <a:t>Calcular la cantidad de sulfuro de hierro que se forma con 40 gramos de hiero y 10 de azufre </a:t>
            </a:r>
          </a:p>
          <a:p>
            <a:pPr marL="0" indent="0">
              <a:buNone/>
            </a:pPr>
            <a:r>
              <a:rPr lang="es-ES" sz="2000" dirty="0"/>
              <a:t>Relación</a:t>
            </a:r>
          </a:p>
          <a:p>
            <a:pPr marL="0" indent="0">
              <a:buNone/>
            </a:pPr>
            <a:r>
              <a:rPr lang="es-ES" sz="2000" dirty="0"/>
              <a:t>4g S -----</a:t>
            </a:r>
            <a:r>
              <a:rPr lang="es-ES" sz="2000" dirty="0">
                <a:sym typeface="Wingdings" panose="05000000000000000000" pitchFamily="2" charset="2"/>
              </a:rPr>
              <a:t>7g Fe 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 10 S----40g Fe 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XS= 4g x40g = 22,8gS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            7 </a:t>
            </a:r>
          </a:p>
          <a:p>
            <a:pPr marL="0" indent="0">
              <a:buNone/>
            </a:pPr>
            <a:r>
              <a:rPr lang="es-ES" sz="2000" dirty="0" err="1">
                <a:sym typeface="Wingdings" panose="05000000000000000000" pitchFamily="2" charset="2"/>
              </a:rPr>
              <a:t>XFe</a:t>
            </a:r>
            <a:r>
              <a:rPr lang="es-ES" sz="2000" dirty="0">
                <a:sym typeface="Wingdings" panose="05000000000000000000" pitchFamily="2" charset="2"/>
              </a:rPr>
              <a:t>= 10gx7g =</a:t>
            </a:r>
            <a:r>
              <a:rPr lang="es-ES" sz="2000" dirty="0">
                <a:solidFill>
                  <a:srgbClr val="7030A0"/>
                </a:solidFill>
                <a:sym typeface="Wingdings" panose="05000000000000000000" pitchFamily="2" charset="2"/>
              </a:rPr>
              <a:t>17,5gFe   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             4g </a:t>
            </a:r>
            <a:endParaRPr lang="es-ES" sz="20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52C4DAE-6627-4902-A12B-0A24CE16E808}"/>
              </a:ext>
            </a:extLst>
          </p:cNvPr>
          <p:cNvCxnSpPr/>
          <p:nvPr/>
        </p:nvCxnSpPr>
        <p:spPr>
          <a:xfrm>
            <a:off x="1043608" y="551723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A80189EE-69D5-4082-9ABF-6266E6366EFA}"/>
              </a:ext>
            </a:extLst>
          </p:cNvPr>
          <p:cNvCxnSpPr/>
          <p:nvPr/>
        </p:nvCxnSpPr>
        <p:spPr>
          <a:xfrm>
            <a:off x="1187624" y="61653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22FD4F58-0C7C-4702-99CC-7796B0376F7A}"/>
              </a:ext>
            </a:extLst>
          </p:cNvPr>
          <p:cNvSpPr txBox="1"/>
          <p:nvPr/>
        </p:nvSpPr>
        <p:spPr>
          <a:xfrm>
            <a:off x="5004048" y="436510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FeS</a:t>
            </a:r>
            <a:r>
              <a:rPr lang="es-CL" dirty="0"/>
              <a:t>= 17,5g Fe + 10g S</a:t>
            </a:r>
          </a:p>
          <a:p>
            <a:r>
              <a:rPr lang="es-CL" dirty="0"/>
              <a:t>Total: 27,5g de </a:t>
            </a:r>
            <a:r>
              <a:rPr lang="es-CL" dirty="0" err="1"/>
              <a:t>FeS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145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El azufre y el hierro se combinan para formar sulfuro de hierro (II) en la siguiente proporción 4 gramos de azufre por 7 gramos de hierro.</a:t>
            </a:r>
          </a:p>
          <a:p>
            <a:pPr marL="0" indent="0">
              <a:buNone/>
            </a:pPr>
            <a:r>
              <a:rPr lang="es-ES" sz="2000" dirty="0"/>
              <a:t>Calcular la cantidad de sulfuro de hierro que se forma con 60 gramos de hiero y 25 de azufre </a:t>
            </a:r>
          </a:p>
          <a:p>
            <a:pPr marL="0" indent="0">
              <a:buNone/>
            </a:pPr>
            <a:r>
              <a:rPr lang="es-ES" sz="2000" dirty="0"/>
              <a:t>Relación</a:t>
            </a:r>
          </a:p>
        </p:txBody>
      </p:sp>
    </p:spTree>
    <p:extLst>
      <p:ext uri="{BB962C8B-B14F-4D97-AF65-F5344CB8AC3E}">
        <p14:creationId xmlns:p14="http://schemas.microsoft.com/office/powerpoint/2010/main" val="370638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07D1-15F2-44B1-8959-580EE2A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Actividad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73315-3FED-4E01-AE28-9D6774B6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913190" cy="5184576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Explique la ley de las proporciones definidas con los siguientes ejemplos: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Si 12 gramos de carbono reaccionan con 16 gramos de oxígeno, formando óxido de carbono y tengo 24 gramos de carbono que reaccionan con 64 gramos de oxígeno ¿es el mismo compuesto? </a:t>
            </a:r>
          </a:p>
          <a:p>
            <a:pPr marL="0" indent="0">
              <a:buNone/>
            </a:pPr>
            <a:r>
              <a:rPr lang="es-ES" sz="2000" dirty="0"/>
              <a:t> A= 12g C +16g O= 0,75 </a:t>
            </a:r>
          </a:p>
          <a:p>
            <a:pPr marL="0" indent="0">
              <a:buNone/>
            </a:pPr>
            <a:r>
              <a:rPr lang="es-ES" sz="2000" dirty="0"/>
              <a:t> B= 24g C + 64g O= 0,375 </a:t>
            </a:r>
          </a:p>
          <a:p>
            <a:pPr marL="0" indent="0">
              <a:buNone/>
            </a:pPr>
            <a:r>
              <a:rPr lang="es-ES" sz="2000" dirty="0"/>
              <a:t>No es el mismo compuesto porque al dividirse los reactivos no da el mismo resultado (la proporción cambia) </a:t>
            </a:r>
          </a:p>
        </p:txBody>
      </p:sp>
    </p:spTree>
    <p:extLst>
      <p:ext uri="{BB962C8B-B14F-4D97-AF65-F5344CB8AC3E}">
        <p14:creationId xmlns:p14="http://schemas.microsoft.com/office/powerpoint/2010/main" val="6179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5">
      <a:dk1>
        <a:srgbClr val="5F5F5F"/>
      </a:dk1>
      <a:lt1>
        <a:srgbClr val="FFFFFF"/>
      </a:lt1>
      <a:dk2>
        <a:srgbClr val="006600"/>
      </a:dk2>
      <a:lt2>
        <a:srgbClr val="FF6600"/>
      </a:lt2>
      <a:accent1>
        <a:srgbClr val="339966"/>
      </a:accent1>
      <a:accent2>
        <a:srgbClr val="FFCC00"/>
      </a:accent2>
      <a:accent3>
        <a:srgbClr val="FFFFFF"/>
      </a:accent3>
      <a:accent4>
        <a:srgbClr val="505050"/>
      </a:accent4>
      <a:accent5>
        <a:srgbClr val="ADCAB8"/>
      </a:accent5>
      <a:accent6>
        <a:srgbClr val="E7B900"/>
      </a:accent6>
      <a:hlink>
        <a:srgbClr val="FF99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CC33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E2AD"/>
        </a:accent5>
        <a:accent6>
          <a:srgbClr val="B98A00"/>
        </a:accent6>
        <a:hlink>
          <a:srgbClr val="FF9900"/>
        </a:hlink>
        <a:folHlink>
          <a:srgbClr val="DFF5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9966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B98A00"/>
        </a:accent6>
        <a:hlink>
          <a:srgbClr val="FF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00CC00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AE2AA"/>
        </a:accent5>
        <a:accent6>
          <a:srgbClr val="B98A00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5F5F5F"/>
        </a:dk1>
        <a:lt1>
          <a:srgbClr val="FFFFFF"/>
        </a:lt1>
        <a:dk2>
          <a:srgbClr val="006600"/>
        </a:dk2>
        <a:lt2>
          <a:srgbClr val="CC6600"/>
        </a:lt2>
        <a:accent1>
          <a:srgbClr val="339966"/>
        </a:accent1>
        <a:accent2>
          <a:srgbClr val="FFCC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E7B9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5F5F5F"/>
        </a:dk1>
        <a:lt1>
          <a:srgbClr val="FFFFFF"/>
        </a:lt1>
        <a:dk2>
          <a:srgbClr val="006600"/>
        </a:dk2>
        <a:lt2>
          <a:srgbClr val="FF6600"/>
        </a:lt2>
        <a:accent1>
          <a:srgbClr val="339966"/>
        </a:accent1>
        <a:accent2>
          <a:srgbClr val="FFCC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E7B9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977</TotalTime>
  <Words>1124</Words>
  <Application>Microsoft Office PowerPoint</Application>
  <PresentationFormat>Presentación en pantalla (4:3)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template</vt:lpstr>
      <vt:lpstr>Colegio del Real Electivo Química 3° y 4° medio Electivo de química  Segundo semestre</vt:lpstr>
      <vt:lpstr>Objetivo de la clase </vt:lpstr>
      <vt:lpstr>Actividad</vt:lpstr>
      <vt:lpstr>Actividad</vt:lpstr>
      <vt:lpstr>Actividad</vt:lpstr>
      <vt:lpstr>Actividad</vt:lpstr>
      <vt:lpstr>Actividad</vt:lpstr>
      <vt:lpstr>Actividad</vt:lpstr>
      <vt:lpstr>Actividad</vt:lpstr>
      <vt:lpstr>Actividad</vt:lpstr>
      <vt:lpstr>Actividad</vt:lpstr>
      <vt:lpstr>Actividad</vt:lpstr>
      <vt:lpstr>Ley de las Proporciones Múltiples o Ley de Dalton </vt:lpstr>
      <vt:lpstr>Ley de las Proporciones Múltiples o Ley de Dalton </vt:lpstr>
      <vt:lpstr>Actividad </vt:lpstr>
      <vt:lpstr>Actividad </vt:lpstr>
      <vt:lpstr>Actividad</vt:lpstr>
      <vt:lpstr>Actividad</vt:lpstr>
      <vt:lpstr>Actividad</vt:lpstr>
      <vt:lpstr>Actividad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Eslendy Sanchez</dc:creator>
  <cp:lastModifiedBy>Eslendy Sanchez</cp:lastModifiedBy>
  <cp:revision>31</cp:revision>
  <dcterms:created xsi:type="dcterms:W3CDTF">2021-07-05T23:54:59Z</dcterms:created>
  <dcterms:modified xsi:type="dcterms:W3CDTF">2021-08-23T00:40:24Z</dcterms:modified>
</cp:coreProperties>
</file>