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96" r:id="rId4"/>
    <p:sldId id="298" r:id="rId5"/>
    <p:sldId id="299" r:id="rId6"/>
    <p:sldId id="305" r:id="rId7"/>
    <p:sldId id="307" r:id="rId8"/>
    <p:sldId id="303" r:id="rId9"/>
    <p:sldId id="301" r:id="rId10"/>
    <p:sldId id="260" r:id="rId11"/>
    <p:sldId id="304" r:id="rId12"/>
    <p:sldId id="261" r:id="rId13"/>
    <p:sldId id="262" r:id="rId14"/>
    <p:sldId id="263" r:id="rId15"/>
    <p:sldId id="264" r:id="rId16"/>
    <p:sldId id="265" r:id="rId17"/>
    <p:sldId id="267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51AB4-A9FA-4BA0-89D1-1900F67526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8AEA5C-FE31-4E72-9B75-317C44BFD92E}">
      <dgm:prSet/>
      <dgm:spPr/>
      <dgm:t>
        <a:bodyPr/>
        <a:lstStyle/>
        <a:p>
          <a:pPr algn="just"/>
          <a:r>
            <a:rPr lang="es-ES" dirty="0"/>
            <a:t>Apoyándote en tus apuntes del año pasado y la información disponible en internet, responde </a:t>
          </a:r>
          <a:r>
            <a:rPr lang="es-ES"/>
            <a:t>a las siguiente preguntas:</a:t>
          </a:r>
          <a:endParaRPr lang="en-US" dirty="0"/>
        </a:p>
      </dgm:t>
    </dgm:pt>
    <dgm:pt modelId="{57525602-0AFB-4FFB-BF3D-18A339502AD3}" type="parTrans" cxnId="{A304765E-59EF-48BD-9BF5-9F98E447F058}">
      <dgm:prSet/>
      <dgm:spPr/>
      <dgm:t>
        <a:bodyPr/>
        <a:lstStyle/>
        <a:p>
          <a:endParaRPr lang="en-US"/>
        </a:p>
      </dgm:t>
    </dgm:pt>
    <dgm:pt modelId="{8B83CE6F-7171-4A34-9AC4-E94DF0A7262B}" type="sibTrans" cxnId="{A304765E-59EF-48BD-9BF5-9F98E447F058}">
      <dgm:prSet/>
      <dgm:spPr/>
      <dgm:t>
        <a:bodyPr/>
        <a:lstStyle/>
        <a:p>
          <a:endParaRPr lang="en-US"/>
        </a:p>
      </dgm:t>
    </dgm:pt>
    <dgm:pt modelId="{E6EF3356-3125-4D4D-9B45-CAC812B10F33}">
      <dgm:prSet/>
      <dgm:spPr/>
      <dgm:t>
        <a:bodyPr/>
        <a:lstStyle/>
        <a:p>
          <a:r>
            <a:rPr lang="es-ES" dirty="0"/>
            <a:t>¿Qué características presentó la Republica Romana? ¿Cuáles fueron sus principales diferencias políticas con la etapa imperial?</a:t>
          </a:r>
        </a:p>
        <a:p>
          <a:r>
            <a:rPr lang="es-ES" dirty="0"/>
            <a:t>¿Qué factores influyeron en la división y posterior caída del Imperio Romano?</a:t>
          </a:r>
          <a:endParaRPr lang="en-US" dirty="0"/>
        </a:p>
      </dgm:t>
    </dgm:pt>
    <dgm:pt modelId="{C894E0DD-58E1-4B77-9AF6-1D93B39F4B12}" type="parTrans" cxnId="{C9CE8245-5F71-4AD6-95D4-14482D8A23FF}">
      <dgm:prSet/>
      <dgm:spPr/>
      <dgm:t>
        <a:bodyPr/>
        <a:lstStyle/>
        <a:p>
          <a:endParaRPr lang="en-US"/>
        </a:p>
      </dgm:t>
    </dgm:pt>
    <dgm:pt modelId="{EA0DEF7C-CD33-48CA-B378-BCA088C2196D}" type="sibTrans" cxnId="{C9CE8245-5F71-4AD6-95D4-14482D8A23FF}">
      <dgm:prSet/>
      <dgm:spPr/>
      <dgm:t>
        <a:bodyPr/>
        <a:lstStyle/>
        <a:p>
          <a:endParaRPr lang="en-US"/>
        </a:p>
      </dgm:t>
    </dgm:pt>
    <dgm:pt modelId="{4BE09E2E-5861-4198-B285-22C553F528FD}" type="pres">
      <dgm:prSet presAssocID="{B6051AB4-A9FA-4BA0-89D1-1900F6752647}" presName="linear" presStyleCnt="0">
        <dgm:presLayoutVars>
          <dgm:animLvl val="lvl"/>
          <dgm:resizeHandles val="exact"/>
        </dgm:presLayoutVars>
      </dgm:prSet>
      <dgm:spPr/>
    </dgm:pt>
    <dgm:pt modelId="{9C90D875-6BFB-4B28-B895-4E79C0319FE7}" type="pres">
      <dgm:prSet presAssocID="{E48AEA5C-FE31-4E72-9B75-317C44BFD92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1744CE0-8B97-4BAE-B37D-B13E64608B0E}" type="pres">
      <dgm:prSet presAssocID="{8B83CE6F-7171-4A34-9AC4-E94DF0A7262B}" presName="spacer" presStyleCnt="0"/>
      <dgm:spPr/>
    </dgm:pt>
    <dgm:pt modelId="{C959BF7C-2EDD-4D9A-922C-18B0EB45D20F}" type="pres">
      <dgm:prSet presAssocID="{E6EF3356-3125-4D4D-9B45-CAC812B10F3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C379D09-1C1E-4A79-B0DA-DDBEE0667F3C}" type="presOf" srcId="{E6EF3356-3125-4D4D-9B45-CAC812B10F33}" destId="{C959BF7C-2EDD-4D9A-922C-18B0EB45D20F}" srcOrd="0" destOrd="0" presId="urn:microsoft.com/office/officeart/2005/8/layout/vList2"/>
    <dgm:cxn modelId="{A304765E-59EF-48BD-9BF5-9F98E447F058}" srcId="{B6051AB4-A9FA-4BA0-89D1-1900F6752647}" destId="{E48AEA5C-FE31-4E72-9B75-317C44BFD92E}" srcOrd="0" destOrd="0" parTransId="{57525602-0AFB-4FFB-BF3D-18A339502AD3}" sibTransId="{8B83CE6F-7171-4A34-9AC4-E94DF0A7262B}"/>
    <dgm:cxn modelId="{C9CE8245-5F71-4AD6-95D4-14482D8A23FF}" srcId="{B6051AB4-A9FA-4BA0-89D1-1900F6752647}" destId="{E6EF3356-3125-4D4D-9B45-CAC812B10F33}" srcOrd="1" destOrd="0" parTransId="{C894E0DD-58E1-4B77-9AF6-1D93B39F4B12}" sibTransId="{EA0DEF7C-CD33-48CA-B378-BCA088C2196D}"/>
    <dgm:cxn modelId="{AAB9FD56-C114-4D8D-B2CA-B64549BDBA5E}" type="presOf" srcId="{B6051AB4-A9FA-4BA0-89D1-1900F6752647}" destId="{4BE09E2E-5861-4198-B285-22C553F528FD}" srcOrd="0" destOrd="0" presId="urn:microsoft.com/office/officeart/2005/8/layout/vList2"/>
    <dgm:cxn modelId="{369021FA-FB3C-408E-AE59-97150D507EB1}" type="presOf" srcId="{E48AEA5C-FE31-4E72-9B75-317C44BFD92E}" destId="{9C90D875-6BFB-4B28-B895-4E79C0319FE7}" srcOrd="0" destOrd="0" presId="urn:microsoft.com/office/officeart/2005/8/layout/vList2"/>
    <dgm:cxn modelId="{89BE73C1-2E56-47E6-99D1-638AD9FAD278}" type="presParOf" srcId="{4BE09E2E-5861-4198-B285-22C553F528FD}" destId="{9C90D875-6BFB-4B28-B895-4E79C0319FE7}" srcOrd="0" destOrd="0" presId="urn:microsoft.com/office/officeart/2005/8/layout/vList2"/>
    <dgm:cxn modelId="{3490BC5B-8E8D-460F-8C21-5F5E009117F5}" type="presParOf" srcId="{4BE09E2E-5861-4198-B285-22C553F528FD}" destId="{51744CE0-8B97-4BAE-B37D-B13E64608B0E}" srcOrd="1" destOrd="0" presId="urn:microsoft.com/office/officeart/2005/8/layout/vList2"/>
    <dgm:cxn modelId="{52815DDC-6A8B-4C68-92AA-A5738208367C}" type="presParOf" srcId="{4BE09E2E-5861-4198-B285-22C553F528FD}" destId="{C959BF7C-2EDD-4D9A-922C-18B0EB45D20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0D875-6BFB-4B28-B895-4E79C0319FE7}">
      <dsp:nvSpPr>
        <dsp:cNvPr id="0" name=""/>
        <dsp:cNvSpPr/>
      </dsp:nvSpPr>
      <dsp:spPr>
        <a:xfrm>
          <a:off x="0" y="102497"/>
          <a:ext cx="6367912" cy="30599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Apoyándote en tus apuntes del año pasado y la información disponible en internet, responde </a:t>
          </a:r>
          <a:r>
            <a:rPr lang="es-ES" sz="2800" kern="1200"/>
            <a:t>a las siguiente preguntas:</a:t>
          </a:r>
          <a:endParaRPr lang="en-US" sz="2800" kern="1200" dirty="0"/>
        </a:p>
      </dsp:txBody>
      <dsp:txXfrm>
        <a:off x="149376" y="251873"/>
        <a:ext cx="6069160" cy="2761236"/>
      </dsp:txXfrm>
    </dsp:sp>
    <dsp:sp modelId="{C959BF7C-2EDD-4D9A-922C-18B0EB45D20F}">
      <dsp:nvSpPr>
        <dsp:cNvPr id="0" name=""/>
        <dsp:cNvSpPr/>
      </dsp:nvSpPr>
      <dsp:spPr>
        <a:xfrm>
          <a:off x="0" y="3243126"/>
          <a:ext cx="6367912" cy="305998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¿Qué características presentó la Republica Romana? ¿Cuáles fueron sus principales diferencias políticas con la etapa imperial?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¿Qué factores influyeron en la división y posterior caída del Imperio Romano?</a:t>
          </a:r>
          <a:endParaRPr lang="en-US" sz="2800" kern="1200" dirty="0"/>
        </a:p>
      </dsp:txBody>
      <dsp:txXfrm>
        <a:off x="149376" y="3392502"/>
        <a:ext cx="6069160" cy="2761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00932-EB47-4437-8217-552BCD31EDAC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4D0AC-DF33-4FD9-A895-2D52D1CA7A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95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https://www.youtube.com/watch?v=irvetftsj3w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4D0AC-DF33-4FD9-A895-2D52D1CA7AB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96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4D0AC-DF33-4FD9-A895-2D52D1CA7AB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86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4D0AC-DF33-4FD9-A895-2D52D1CA7AB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0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9786A-F999-4798-885D-70553B9E0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095DD0-25B5-41D6-AE02-6A47D56D1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B3ECF1-2D8A-4BBA-9E4F-7F340CF9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9D8-6B2B-4B36-896B-FF62D554C0D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2D244E-3623-45EE-BEBC-6D1872FF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2224CB-AFB8-41F7-A067-EB0A2ADC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889-C7F3-420D-A7D8-952C13F673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7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64D99-1004-4E75-8632-BB4A216F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65DB31-02E3-4A5E-8DFF-9F36470D4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E97E63-82F8-4167-A80D-AA70EB47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9D8-6B2B-4B36-896B-FF62D554C0D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779893-3FC1-4061-AC28-097B49F1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EB2538-4112-45A2-B86E-FD427F19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889-C7F3-420D-A7D8-952C13F673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26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007BA8-BE14-40D6-B1C8-5362415F8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1682A2-B700-4DF0-B34A-526101691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58124F-413B-4829-97F5-B82B42516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9D8-6B2B-4B36-896B-FF62D554C0D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DBD433-189C-4F2D-A47F-9BAE78F8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4D30D0-821C-41D5-B64A-DCEA1A65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889-C7F3-420D-A7D8-952C13F673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18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346601" y="365700"/>
            <a:ext cx="11498833" cy="612660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322200" y="122088"/>
            <a:ext cx="3547600" cy="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222200" y="1267800"/>
            <a:ext cx="9747600" cy="4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⊡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-167" y="6492300"/>
            <a:ext cx="12192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ctr"/>
            <a:fld id="{00000000-1234-1234-1234-123412341234}" type="slidenum">
              <a:rPr lang="es-CL" smtClean="0"/>
              <a:pPr algn="ctr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213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6C324-647B-4F1D-B3A2-FF2E4BAB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F8C7EB-74EE-49F9-A7DE-3A7D81BDC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F0A78-3D1C-4151-98FC-87E7E1D4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9D8-6B2B-4B36-896B-FF62D554C0D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B2C05D-5B7F-4822-9582-A3AAE667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4E3CD-2E60-42A1-A6B3-6FE84D14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889-C7F3-420D-A7D8-952C13F673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92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C2E00-A4B9-4DF9-9250-579E5A74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D4BDBA-7322-487A-B58E-B6DB8EBC7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AD4C19-8956-4EE1-AE06-ADA4366D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9D8-6B2B-4B36-896B-FF62D554C0D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C54EAD-E676-423A-8188-E3EE683C6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DC2A9A-8655-44B4-A256-E1843917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889-C7F3-420D-A7D8-952C13F673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88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2D533-5716-4809-8345-00D35169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C5026F-720B-4884-806D-A0B1244A5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2E087A-05A3-46BF-941A-E06C892C9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545F1C-5C18-4FE1-B742-B1C843B2B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9D8-6B2B-4B36-896B-FF62D554C0D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8CE6E4-E437-4296-9AEA-A833BD76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A9F48D-94EB-49D8-83C8-C5E164E0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889-C7F3-420D-A7D8-952C13F673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47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6F71B-BE1A-4527-B625-0A2F5FC0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A6C49E-16A0-4ED2-99FA-AD9F9F248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4A712A-FDD7-4D1A-B7AE-F9395E82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EB24F8-5FDD-4FED-962F-EC30B3B29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4977B0-DDD7-47F7-8CDD-687B1571D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786514-C283-4BBE-8842-136987C4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9D8-6B2B-4B36-896B-FF62D554C0D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4DF25E-6D07-4674-A161-D0CF6F0A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0F06B5D-D2BD-4020-9486-C96CC9D0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889-C7F3-420D-A7D8-952C13F673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11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51B84-9F4B-46D2-A97D-93113D56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E5D19B-0666-490F-9294-254180AB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9D8-6B2B-4B36-896B-FF62D554C0D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598920-56B3-40B6-B21E-017677E1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FE93ED-99CB-468C-A3FA-3E0E1753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889-C7F3-420D-A7D8-952C13F673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19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DDEB59-7A93-4824-9E57-FA34C8EFC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9D8-6B2B-4B36-896B-FF62D554C0D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048A12-4EAB-4A1B-B734-723AD9AD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5F3FEC-028C-48A2-B538-7F5E48F0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889-C7F3-420D-A7D8-952C13F673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22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BC7B3-8010-4643-BD82-364B1E167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91740F-8030-41D1-8678-95556A97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5B369E-A209-4C42-B7BC-B8D4A06BE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A18E46-3F9A-4B4B-A9F5-B6A12DF9F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9D8-6B2B-4B36-896B-FF62D554C0D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8D477B-62AA-4970-BC8F-895CC39E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B53E10-A84D-422B-90BE-234F7C2D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889-C7F3-420D-A7D8-952C13F673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71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70B9F-6163-4032-88B6-8732D5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2547777-489F-46D5-B42B-E9B33C2E6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E5DF1F-1599-4DFA-89F3-9B77E10AC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3ADC16-D37C-4100-83F4-757F83C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B9D8-6B2B-4B36-896B-FF62D554C0D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DD9B51-6B33-4027-A8E1-64FA10ED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660478-B0F5-4687-B258-7E930E69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889-C7F3-420D-A7D8-952C13F673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45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2C5F47-FF13-4A88-A44D-A9156CF6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F6ED0E-C5B8-422F-A40A-38A22BFED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07AD7F-8A30-4375-84EF-152A6DECD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0B9D8-6B2B-4B36-896B-FF62D554C0D0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2EA2E4-8674-45B5-887B-86DE8293C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3419F-7462-480F-9382-AF63908B3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D889-C7F3-420D-A7D8-952C13F673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188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iclos-decine.blogspot.com/2011/02/la-caida-del-imperio-romano.html" TargetMode="External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roble.pntic.mec.es/arot0012/tiemposmed_antonio_roca/la_vida_urbana_en_la_edad_media.html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rvetftsj3w?feature=oembed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oleskinearquitectonico.blogspot.com/2009/07/el-coliseo-romano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roac.manizales.unal.edu.co/roapRAIM/scorm/320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peandoeltemporal.com/2015/11/queridos-catalanes.html" TargetMode="Externa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foliomse.blogspot.com/2015/12/proyecto-1-geografia-e-historia-d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Tortuga_(formaci%C3%B3n)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ZxJ1sb2W6Q?feature=oembed" TargetMode="Externa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hyperlink" Target="https://es.wikipedia.org/wiki/Derecho_romano" TargetMode="External"/><Relationship Id="rId7" Type="http://schemas.openxmlformats.org/officeDocument/2006/relationships/hyperlink" Target="https://pxhere.com/fi/photo/535802" TargetMode="External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hyperlink" Target="http://www.juntadeandalucia.es/medioambiente/servtc5/ventana/mostrarFicha.do?idEquipamiento=19411&amp;lg=EN" TargetMode="External"/><Relationship Id="rId5" Type="http://schemas.openxmlformats.org/officeDocument/2006/relationships/hyperlink" Target="https://en.wikipedia.org/wiki/File:Colosseum_exterior,_inner_and_outer_wall_AvL.jpg" TargetMode="External"/><Relationship Id="rId10" Type="http://schemas.openxmlformats.org/officeDocument/2006/relationships/image" Target="../media/image23.jpg"/><Relationship Id="rId4" Type="http://schemas.openxmlformats.org/officeDocument/2006/relationships/image" Target="../media/image20.jpg"/><Relationship Id="rId9" Type="http://schemas.openxmlformats.org/officeDocument/2006/relationships/hyperlink" Target="http://iesaguilarycano.blogspot.com/2014_01_01_archive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eek_Colonization_Archaic_Period-es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9%85%D9%84%D9%81:View_of_the_Acropolis_Athens_2_(pixinn.net).jpg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zainetto2.blogspot.com/2014/10/la-civilta-dei-greci-1-parte.html" TargetMode="Externa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edonchisciotte.org/grecia-in-difesa-della-democrazia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52F6DA-F2A0-450D-8582-FF9F81BEA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234" r="1" b="1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11" name="Imagen 10" descr="Un castillo en un parque&#10;&#10;Descripción generada automáticamente">
            <a:extLst>
              <a:ext uri="{FF2B5EF4-FFF2-40B4-BE49-F238E27FC236}">
                <a16:creationId xmlns:a16="http://schemas.microsoft.com/office/drawing/2014/main" id="{25564D09-D1FF-40F7-9D1C-26C0EFD80B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439" r="-1" b="1202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F61ADB-D539-413A-817E-919A37D9F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s-ES" sz="4300" dirty="0">
                <a:solidFill>
                  <a:schemeClr val="bg1"/>
                </a:solidFill>
              </a:rPr>
              <a:t>Unidad 0. Formación de Occidente: Grecia y Roma en el mediterráneo.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D06CA5-76D0-4A34-8A53-9473CA86C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/>
          </a:bodyPr>
          <a:lstStyle/>
          <a:p>
            <a:pPr algn="l"/>
            <a:r>
              <a:rPr lang="es-ES" sz="2000" dirty="0">
                <a:solidFill>
                  <a:schemeClr val="bg1"/>
                </a:solidFill>
              </a:rPr>
              <a:t>Historia 8vo Básico – OA: 05-06-07</a:t>
            </a:r>
          </a:p>
          <a:p>
            <a:pPr algn="l"/>
            <a:r>
              <a:rPr lang="es-ES" sz="2000" dirty="0">
                <a:solidFill>
                  <a:schemeClr val="bg1"/>
                </a:solidFill>
              </a:rPr>
              <a:t>Profesor Abraham López </a:t>
            </a:r>
          </a:p>
          <a:p>
            <a:pPr algn="l"/>
            <a:r>
              <a:rPr lang="es-ES" sz="2000" dirty="0">
                <a:solidFill>
                  <a:schemeClr val="bg1"/>
                </a:solidFill>
              </a:rPr>
              <a:t>CLASE </a:t>
            </a:r>
            <a:r>
              <a:rPr lang="es-ES" sz="2000" dirty="0" err="1">
                <a:solidFill>
                  <a:schemeClr val="bg1"/>
                </a:solidFill>
              </a:rPr>
              <a:t>N°</a:t>
            </a:r>
            <a:r>
              <a:rPr lang="es-ES" sz="2000" dirty="0">
                <a:solidFill>
                  <a:schemeClr val="bg1"/>
                </a:solidFill>
              </a:rPr>
              <a:t> 8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4D592ACB-E5CA-48B9-A506-F4DF751714DF}"/>
              </a:ext>
            </a:extLst>
          </p:cNvPr>
          <p:cNvSpPr txBox="1"/>
          <p:nvPr/>
        </p:nvSpPr>
        <p:spPr>
          <a:xfrm>
            <a:off x="9705421" y="3481346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ciclos-decine.blogspot.com/2011/02/la-caida-del-imperio-roman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11B4A1-2690-47DB-8099-8B93941F5178}"/>
              </a:ext>
            </a:extLst>
          </p:cNvPr>
          <p:cNvSpPr txBox="1"/>
          <p:nvPr/>
        </p:nvSpPr>
        <p:spPr>
          <a:xfrm>
            <a:off x="9838472" y="6657949"/>
            <a:ext cx="23535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://roble.pntic.mec.es/arot0012/tiemposmed_antonio_roca/la_vida_urbana_en_la_edad_med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7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6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461736"/>
            <a:ext cx="667511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DD87DF-CFAE-4B3B-B614-E8FA5517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55" y="730155"/>
            <a:ext cx="6090743" cy="14228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Aportes de la cultura griega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951" y="467575"/>
            <a:ext cx="2148840" cy="1877811"/>
          </a:xfrm>
          <a:prstGeom prst="rect">
            <a:avLst/>
          </a:prstGeom>
          <a:solidFill>
            <a:srgbClr val="759D4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990" y="471340"/>
            <a:ext cx="2148840" cy="1856689"/>
          </a:xfrm>
          <a:prstGeom prst="rect">
            <a:avLst/>
          </a:prstGeom>
          <a:solidFill>
            <a:srgbClr val="DE7F4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76301"/>
            <a:ext cx="6675119" cy="3922777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4EE7E0-69CE-4627-BB22-1A50E56919DC}"/>
              </a:ext>
            </a:extLst>
          </p:cNvPr>
          <p:cNvSpPr txBox="1"/>
          <p:nvPr/>
        </p:nvSpPr>
        <p:spPr>
          <a:xfrm>
            <a:off x="786384" y="2717021"/>
            <a:ext cx="6034514" cy="3410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Observa atentamente el video y toma apuntes en tu cuaderno de las ideas más importantes.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Luego, responde ¿Cuáles fueron algunos de los principales aportes de la cultura griega?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955DCA-E99D-4678-99DB-8075105C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951" y="2480956"/>
            <a:ext cx="4453128" cy="3922776"/>
          </a:xfrm>
          <a:prstGeom prst="rect">
            <a:avLst/>
          </a:prstGeom>
          <a:solidFill>
            <a:srgbClr val="DE7F4E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lementos multimedia en línea 3" title="¿Qué aportaron LOS GRIEGOS al MUNDO ACTUAL?">
            <a:hlinkClick r:id="" action="ppaction://media"/>
            <a:extLst>
              <a:ext uri="{FF2B5EF4-FFF2-40B4-BE49-F238E27FC236}">
                <a16:creationId xmlns:a16="http://schemas.microsoft.com/office/drawing/2014/main" id="{77B9FF51-FF45-48CE-AC4E-DE7F05A5631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17695" y="3320269"/>
            <a:ext cx="3977640" cy="22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7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BF9F104-C8AB-4AF7-A955-BB64A3113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477" b="66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04F8CB-7600-4B69-BB90-7684DBC0F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s-E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La Civilización Romana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138B42-4AD0-4D2C-8D4F-6767E1774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s-ES" sz="3200"/>
              <a:t>Aportes y características.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BFAE5D-35CE-43D7-8DCA-4FFE0233CA09}"/>
              </a:ext>
            </a:extLst>
          </p:cNvPr>
          <p:cNvSpPr txBox="1"/>
          <p:nvPr/>
        </p:nvSpPr>
        <p:spPr>
          <a:xfrm>
            <a:off x="9724658" y="6657945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moleskinearquitectonico.blogspot.com/2009/07/el-coliseo-roman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66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49EE8-D3C4-4654-B8A1-7EEC233C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61" y="137096"/>
            <a:ext cx="2679440" cy="1325563"/>
          </a:xfrm>
        </p:spPr>
        <p:txBody>
          <a:bodyPr/>
          <a:lstStyle/>
          <a:p>
            <a:r>
              <a:rPr lang="es-ES" dirty="0"/>
              <a:t>Contexto espacial</a:t>
            </a:r>
          </a:p>
        </p:txBody>
      </p:sp>
      <p:pic>
        <p:nvPicPr>
          <p:cNvPr id="5" name="Marcador de contenido 4" descr="Mapa&#10;&#10;Descripción generada automáticamente">
            <a:extLst>
              <a:ext uri="{FF2B5EF4-FFF2-40B4-BE49-F238E27FC236}">
                <a16:creationId xmlns:a16="http://schemas.microsoft.com/office/drawing/2014/main" id="{DB10DFB5-5660-4E00-82AC-D48AC3C36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1710" y="1784412"/>
            <a:ext cx="2889560" cy="4351338"/>
          </a:xfr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54DB217-0CC7-46F3-82C1-81C8A3F832BD}"/>
              </a:ext>
            </a:extLst>
          </p:cNvPr>
          <p:cNvSpPr/>
          <p:nvPr/>
        </p:nvSpPr>
        <p:spPr>
          <a:xfrm>
            <a:off x="3623388" y="1229"/>
            <a:ext cx="4945224" cy="1647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El territorio de la ciudad de Roma se caracterizo por la existencia de ríos como el Tíber y cordones montañosos acompañados de amplias llanuras, lo que significó la combinación perfecta entre barreras naturales y tierras para el cultivo.</a:t>
            </a:r>
          </a:p>
        </p:txBody>
      </p:sp>
      <p:pic>
        <p:nvPicPr>
          <p:cNvPr id="9" name="Imagen 8" descr="Mapa&#10;&#10;Descripción generada automáticamente">
            <a:extLst>
              <a:ext uri="{FF2B5EF4-FFF2-40B4-BE49-F238E27FC236}">
                <a16:creationId xmlns:a16="http://schemas.microsoft.com/office/drawing/2014/main" id="{0FE3BF2A-EE92-42E8-8407-C145CEEF0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32405" y="1873570"/>
            <a:ext cx="6239315" cy="415954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EACFA6D-0990-48C1-8527-DA2E47E14AB3}"/>
              </a:ext>
            </a:extLst>
          </p:cNvPr>
          <p:cNvSpPr/>
          <p:nvPr/>
        </p:nvSpPr>
        <p:spPr>
          <a:xfrm>
            <a:off x="9782855" y="1280559"/>
            <a:ext cx="2259884" cy="4855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 su etapa imperial, el territorio romano abarcó: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Las penínsulas Itálica e Ibérica.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antiguos territorios griegos.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Medio Oriente.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norte de África.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Las islas del mediterráneo.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r>
              <a:rPr lang="es-ES" dirty="0"/>
              <a:t>De este modo se unificaron bajo las leyes y el idioma latino, una gran diversidad de culturas.</a:t>
            </a:r>
          </a:p>
        </p:txBody>
      </p:sp>
    </p:spTree>
    <p:extLst>
      <p:ext uri="{BB962C8B-B14F-4D97-AF65-F5344CB8AC3E}">
        <p14:creationId xmlns:p14="http://schemas.microsoft.com/office/powerpoint/2010/main" val="333989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D12C12-56B3-4959-80C7-625E9980D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Contexto temporal</a:t>
            </a:r>
          </a:p>
        </p:txBody>
      </p:sp>
      <p:pic>
        <p:nvPicPr>
          <p:cNvPr id="5" name="Marcador de contenido 4" descr="Escala de tiempo&#10;&#10;Descripción generada automáticamente">
            <a:extLst>
              <a:ext uri="{FF2B5EF4-FFF2-40B4-BE49-F238E27FC236}">
                <a16:creationId xmlns:a16="http://schemas.microsoft.com/office/drawing/2014/main" id="{3934B62B-DCC2-4752-A168-168B62F4F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8861" y="1628574"/>
            <a:ext cx="8369902" cy="43941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A35DD87-804E-4ABD-B118-70D4451ED085}"/>
              </a:ext>
            </a:extLst>
          </p:cNvPr>
          <p:cNvSpPr/>
          <p:nvPr/>
        </p:nvSpPr>
        <p:spPr>
          <a:xfrm>
            <a:off x="9050694" y="1651518"/>
            <a:ext cx="2855167" cy="4338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A lo largo de su historia, el pueblo romano experimentó distintas formas de organización política, hasta alcanzar su máximo esplendor bajo lo que fue el Imperio Romano.</a:t>
            </a:r>
          </a:p>
        </p:txBody>
      </p:sp>
    </p:spTree>
    <p:extLst>
      <p:ext uri="{BB962C8B-B14F-4D97-AF65-F5344CB8AC3E}">
        <p14:creationId xmlns:p14="http://schemas.microsoft.com/office/powerpoint/2010/main" val="485690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3446F2-B2C0-45AD-8942-08B299F0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6"/>
            <a:ext cx="11139854" cy="56840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CL" sz="5400" dirty="0">
                <a:solidFill>
                  <a:srgbClr val="FFFFFF"/>
                </a:solidFill>
              </a:rPr>
              <a:t>¿Qué características poseían los romanos?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502FC633-1605-42E7-9B52-3C005A647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1567" y="2516066"/>
            <a:ext cx="5455917" cy="381914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670968FF-9763-490F-81D8-22B0F115B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768402"/>
            <a:ext cx="5455917" cy="331446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E0E769E-C783-48F7-8255-2C4DE0CB26A5}"/>
              </a:ext>
            </a:extLst>
          </p:cNvPr>
          <p:cNvSpPr txBox="1"/>
          <p:nvPr/>
        </p:nvSpPr>
        <p:spPr>
          <a:xfrm>
            <a:off x="3453192" y="6135152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es.wikipedia.org/wiki/Tortuga_(formaci%C3%B3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76D395-D73C-41E5-A5A0-507DAC840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689" y="924436"/>
            <a:ext cx="9144000" cy="11957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s-CL" dirty="0">
                <a:solidFill>
                  <a:srgbClr val="B48335"/>
                </a:solidFill>
              </a:rPr>
              <a:t>Politeístas – Guerreros Fuertes y disciplinados -  Pioneros en el Desarrollo del Derecho y la burocracia – Su idioma fue el latín - Expansionistas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AF47B2C-8A50-4CB8-AE25-F304AAA3E4B6}"/>
              </a:ext>
            </a:extLst>
          </p:cNvPr>
          <p:cNvSpPr/>
          <p:nvPr/>
        </p:nvSpPr>
        <p:spPr>
          <a:xfrm>
            <a:off x="1866617" y="1001952"/>
            <a:ext cx="8730144" cy="100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05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3DBD83-C26A-4298-B656-0F470FE2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Aportes de la cultura romana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09AFE8-9934-40C0-A058-4008A3B1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160" y="1498600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3588ED6-49C5-4EAF-BBCE-DB6B4184D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149B80A-4A62-4495-AE87-F32755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38C3DC5-5887-49A9-AABB-A9772488F2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BD695E1-00AC-49AE-93BF-22000734A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721D808-B8BC-4568-A927-12BC276FBF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B2886F6-DE07-47C7-840F-22CD86C0D1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Elementos multimedia en línea 3" title="Cosas que le debemos a los romanos">
            <a:hlinkClick r:id="" action="ppaction://media"/>
            <a:extLst>
              <a:ext uri="{FF2B5EF4-FFF2-40B4-BE49-F238E27FC236}">
                <a16:creationId xmlns:a16="http://schemas.microsoft.com/office/drawing/2014/main" id="{375DD972-13EB-4536-B488-96F26C59259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73091" y="2305456"/>
            <a:ext cx="4369112" cy="24685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3CA0DF5-33E9-453B-A55E-75C068CE5113}"/>
              </a:ext>
            </a:extLst>
          </p:cNvPr>
          <p:cNvSpPr txBox="1"/>
          <p:nvPr/>
        </p:nvSpPr>
        <p:spPr>
          <a:xfrm>
            <a:off x="6981826" y="3146400"/>
            <a:ext cx="4391024" cy="245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solidFill>
                  <a:schemeClr val="bg1">
                    <a:alpha val="80000"/>
                  </a:schemeClr>
                </a:solidFill>
              </a:rPr>
              <a:t>Según lo expuesto en el video, explica en tu cuaderno, al menos, 3 aportes de la cultura romana.</a:t>
            </a:r>
          </a:p>
        </p:txBody>
      </p:sp>
    </p:spTree>
    <p:extLst>
      <p:ext uri="{BB962C8B-B14F-4D97-AF65-F5344CB8AC3E}">
        <p14:creationId xmlns:p14="http://schemas.microsoft.com/office/powerpoint/2010/main" val="191132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00C05B-4111-404B-A9D0-80790B1D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CL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s-CL" sz="4000" dirty="0">
                <a:solidFill>
                  <a:srgbClr val="FFFFFF"/>
                </a:solidFill>
              </a:rPr>
              <a:t>I</a:t>
            </a:r>
            <a:r>
              <a:rPr lang="es-CL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mperio </a:t>
            </a:r>
            <a:r>
              <a:rPr lang="es-CL" sz="4000" dirty="0">
                <a:solidFill>
                  <a:srgbClr val="FFFFFF"/>
                </a:solidFill>
              </a:rPr>
              <a:t>R</a:t>
            </a:r>
            <a:r>
              <a:rPr lang="es-CL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omano (27 </a:t>
            </a:r>
            <a:r>
              <a:rPr lang="es-CL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a.C</a:t>
            </a:r>
            <a:r>
              <a:rPr lang="es-CL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395 </a:t>
            </a:r>
            <a:r>
              <a:rPr lang="es-CL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d.C</a:t>
            </a:r>
            <a:r>
              <a:rPr lang="es-CL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 </a:t>
            </a:r>
          </a:p>
        </p:txBody>
      </p:sp>
      <p:pic>
        <p:nvPicPr>
          <p:cNvPr id="16" name="Imagen 15" descr="Texto, Carta&#10;&#10;Descripción generada automáticamente">
            <a:extLst>
              <a:ext uri="{FF2B5EF4-FFF2-40B4-BE49-F238E27FC236}">
                <a16:creationId xmlns:a16="http://schemas.microsoft.com/office/drawing/2014/main" id="{41752898-C91E-405E-B4F0-B091A4A54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0474" y="321732"/>
            <a:ext cx="2888204" cy="4111323"/>
          </a:xfrm>
          <a:prstGeom prst="rect">
            <a:avLst/>
          </a:prstGeom>
        </p:spPr>
      </p:pic>
      <p:pic>
        <p:nvPicPr>
          <p:cNvPr id="8" name="Imagen 7" descr="Un castillo grande&#10;&#10;Descripción generada automáticamente">
            <a:extLst>
              <a:ext uri="{FF2B5EF4-FFF2-40B4-BE49-F238E27FC236}">
                <a16:creationId xmlns:a16="http://schemas.microsoft.com/office/drawing/2014/main" id="{C37C6A0A-F733-4B01-AC95-5C35708ED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94959" y="420341"/>
            <a:ext cx="3797570" cy="1813337"/>
          </a:xfrm>
          <a:prstGeom prst="rect">
            <a:avLst/>
          </a:prstGeom>
        </p:spPr>
      </p:pic>
      <p:pic>
        <p:nvPicPr>
          <p:cNvPr id="14" name="Imagen 13" descr="Texto, Carta&#10;&#10;Descripción generada automáticamente">
            <a:extLst>
              <a:ext uri="{FF2B5EF4-FFF2-40B4-BE49-F238E27FC236}">
                <a16:creationId xmlns:a16="http://schemas.microsoft.com/office/drawing/2014/main" id="{4642E8CB-E57A-400E-925E-A06C32D0B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79093" y="2422097"/>
            <a:ext cx="3016934" cy="2013804"/>
          </a:xfrm>
          <a:prstGeom prst="rect">
            <a:avLst/>
          </a:prstGeom>
        </p:spPr>
      </p:pic>
      <p:pic>
        <p:nvPicPr>
          <p:cNvPr id="11" name="Imagen 10" descr="Un grupo de personas caminando por un puente&#10;&#10;Descripción generada automáticamente">
            <a:extLst>
              <a:ext uri="{FF2B5EF4-FFF2-40B4-BE49-F238E27FC236}">
                <a16:creationId xmlns:a16="http://schemas.microsoft.com/office/drawing/2014/main" id="{5DFF8F82-52ED-40E2-ADCC-31E39D8D0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086176" y="953149"/>
            <a:ext cx="3797984" cy="284848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 descr="Una roca en el campo&#10;&#10;Descripción generada automáticamente">
            <a:extLst>
              <a:ext uri="{FF2B5EF4-FFF2-40B4-BE49-F238E27FC236}">
                <a16:creationId xmlns:a16="http://schemas.microsoft.com/office/drawing/2014/main" id="{93350B1E-878F-4B06-82B3-670EBED57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93528" y="4525715"/>
            <a:ext cx="3023384" cy="201055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F7953CB-193B-4B15-9C88-42994B5D92F8}"/>
              </a:ext>
            </a:extLst>
          </p:cNvPr>
          <p:cNvSpPr txBox="1"/>
          <p:nvPr/>
        </p:nvSpPr>
        <p:spPr>
          <a:xfrm>
            <a:off x="1314385" y="4233000"/>
            <a:ext cx="23342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es.wikipedia.org/wiki/Derecho_roman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12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78B0C52-0DAA-4348-A49F-5C4193973055}"/>
              </a:ext>
            </a:extLst>
          </p:cNvPr>
          <p:cNvSpPr/>
          <p:nvPr/>
        </p:nvSpPr>
        <p:spPr>
          <a:xfrm>
            <a:off x="4456590" y="5603979"/>
            <a:ext cx="7199791" cy="776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Luego de enfrentar una serie de problemas políticos internos, la Republica Romana dio paso a una nueva forma de organización, con un poder mucho más centralizado en la figura del EMPERADOR.</a:t>
            </a:r>
          </a:p>
        </p:txBody>
      </p:sp>
    </p:spTree>
    <p:extLst>
      <p:ext uri="{BB962C8B-B14F-4D97-AF65-F5344CB8AC3E}">
        <p14:creationId xmlns:p14="http://schemas.microsoft.com/office/powerpoint/2010/main" val="3085174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FBAF38F-0844-45FF-AB49-5D48D4D8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s-ES" sz="4800">
                <a:solidFill>
                  <a:schemeClr val="bg1"/>
                </a:solidFill>
              </a:rPr>
              <a:t>Actividad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7B94543-F7E9-41F9-B882-879ECAE63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74335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281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FA9BCD-2BDA-4015-BDF9-19BEA234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pPr algn="ctr"/>
            <a:r>
              <a:rPr lang="es-ES" sz="6000" dirty="0">
                <a:solidFill>
                  <a:srgbClr val="FFFFFF"/>
                </a:solidFill>
              </a:rPr>
              <a:t>Objetivo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D773FB-2A11-44C7-9E46-3EB07D4AF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3200" dirty="0"/>
              <a:t>Caracterizar la cultura grecolatina, su desarrollo y sus principales aportes a la formación de la cultura occidental.</a:t>
            </a:r>
          </a:p>
        </p:txBody>
      </p:sp>
    </p:spTree>
    <p:extLst>
      <p:ext uri="{BB962C8B-B14F-4D97-AF65-F5344CB8AC3E}">
        <p14:creationId xmlns:p14="http://schemas.microsoft.com/office/powerpoint/2010/main" val="350592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044540D-6317-4429-93F2-F422DE3846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s-CL" smtClean="0"/>
              <a:pPr algn="ctr"/>
              <a:t>3</a:t>
            </a:fld>
            <a:endParaRPr lang="es-CL"/>
          </a:p>
        </p:txBody>
      </p:sp>
      <p:pic>
        <p:nvPicPr>
          <p:cNvPr id="4" name="Picture 2" descr="Resultado de imagen para mapa de europa y mar mediterraneo">
            <a:extLst>
              <a:ext uri="{FF2B5EF4-FFF2-40B4-BE49-F238E27FC236}">
                <a16:creationId xmlns:a16="http://schemas.microsoft.com/office/drawing/2014/main" id="{1A3D35A7-A851-4427-8154-496E73E86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t="1" r="106" b="12551"/>
          <a:stretch/>
        </p:blipFill>
        <p:spPr bwMode="auto">
          <a:xfrm>
            <a:off x="0" y="832884"/>
            <a:ext cx="12179300" cy="60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4B8EBF8-34A9-4F7C-82E5-45734C78F49C}"/>
              </a:ext>
            </a:extLst>
          </p:cNvPr>
          <p:cNvSpPr/>
          <p:nvPr/>
        </p:nvSpPr>
        <p:spPr>
          <a:xfrm>
            <a:off x="109521" y="0"/>
            <a:ext cx="4835341" cy="748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/>
              <a:t>Contexto espacial</a:t>
            </a:r>
          </a:p>
        </p:txBody>
      </p:sp>
    </p:spTree>
    <p:extLst>
      <p:ext uri="{BB962C8B-B14F-4D97-AF65-F5344CB8AC3E}">
        <p14:creationId xmlns:p14="http://schemas.microsoft.com/office/powerpoint/2010/main" val="385698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12714-E417-4B16-B2F7-89C3AB9C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B1429E-1A81-4F9C-B0FA-853B3685EE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404389-F190-40C5-8514-547BCAB838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s-CL" smtClean="0"/>
              <a:pPr algn="ctr"/>
              <a:t>4</a:t>
            </a:fld>
            <a:endParaRPr lang="es-CL"/>
          </a:p>
        </p:txBody>
      </p:sp>
      <p:pic>
        <p:nvPicPr>
          <p:cNvPr id="3074" name="Picture 2" descr="Resultado de imagen para mapa civilizaciones del mediterrÃ¡neo">
            <a:extLst>
              <a:ext uri="{FF2B5EF4-FFF2-40B4-BE49-F238E27FC236}">
                <a16:creationId xmlns:a16="http://schemas.microsoft.com/office/drawing/2014/main" id="{077C16BF-055F-4B0C-9479-0D8FC589C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0"/>
            <a:ext cx="11351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46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>
            <a:extLst>
              <a:ext uri="{FF2B5EF4-FFF2-40B4-BE49-F238E27FC236}">
                <a16:creationId xmlns:a16="http://schemas.microsoft.com/office/drawing/2014/main" id="{7E839DB4-F733-466A-B594-D22B87149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333375"/>
            <a:ext cx="5616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3200" b="1">
                <a:latin typeface="Arial Narrow" panose="020B0606020202030204" pitchFamily="34" charset="0"/>
              </a:rPr>
              <a:t>ÉPOCAS DE GRECIA Y ROMA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76BD133D-CE19-404A-9296-7C8C49ACB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4" y="1125539"/>
            <a:ext cx="8181975" cy="7905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DOS CIVILIZACIONES QUE  SE DESARROLLARON EN TIEMPOS DIFERENTES, PERO QUE CONFORMARON LA CIVILIZACIÓN OCCIDENTAL</a:t>
            </a:r>
            <a:r>
              <a:rPr lang="es-CL" altLang="es-CL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CBD55F09-BB78-4716-90FD-CC523C089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349500"/>
            <a:ext cx="2514600" cy="69850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b="1">
                <a:latin typeface="Arial Narrow" panose="020B0606020202030204" pitchFamily="34" charset="0"/>
              </a:rPr>
              <a:t>GRECIA</a:t>
            </a:r>
          </a:p>
          <a:p>
            <a:pPr algn="ctr" eaLnBrk="1" hangingPunct="1"/>
            <a:r>
              <a:rPr lang="es-CL" altLang="es-CL" sz="1400">
                <a:latin typeface="Arial Narrow" panose="020B0606020202030204" pitchFamily="34" charset="0"/>
              </a:rPr>
              <a:t>DESDE EL SIGLO VIII a. de C.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D9CB03F4-27F6-48BD-89FA-98F8ED782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349500"/>
            <a:ext cx="3024188" cy="69850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b="1" dirty="0">
                <a:latin typeface="Arial Narrow" panose="020B0606020202030204" pitchFamily="34" charset="0"/>
              </a:rPr>
              <a:t>ROMA</a:t>
            </a:r>
          </a:p>
          <a:p>
            <a:pPr algn="ctr" eaLnBrk="1" hangingPunct="1"/>
            <a:r>
              <a:rPr lang="es-CL" altLang="es-CL" sz="1400" dirty="0">
                <a:latin typeface="Arial Narrow" panose="020B0606020202030204" pitchFamily="34" charset="0"/>
              </a:rPr>
              <a:t>DESDE 753 a. de C.  EN ADELANTE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34889FE1-6828-4031-8365-72C511F2A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9" y="4206876"/>
            <a:ext cx="2422525" cy="12160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CL" altLang="es-CL">
                <a:latin typeface="Arial Narrow" panose="020B0606020202030204" pitchFamily="34" charset="0"/>
              </a:rPr>
              <a:t>Época Arcaica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L" altLang="es-CL">
                <a:latin typeface="Arial Narrow" panose="020B0606020202030204" pitchFamily="34" charset="0"/>
              </a:rPr>
              <a:t>Época  Clásica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L" altLang="es-CL">
                <a:latin typeface="Arial Narrow" panose="020B0606020202030204" pitchFamily="34" charset="0"/>
              </a:rPr>
              <a:t>Época  Helénica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3E73E2E-6A35-4BE4-983E-F90B01F77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63" y="4241801"/>
            <a:ext cx="2736850" cy="12160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CL" altLang="es-CL">
                <a:latin typeface="Arial Narrow" panose="020B0606020202030204" pitchFamily="34" charset="0"/>
              </a:rPr>
              <a:t>Época Monárquica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L" altLang="es-CL">
                <a:latin typeface="Arial Narrow" panose="020B0606020202030204" pitchFamily="34" charset="0"/>
              </a:rPr>
              <a:t>Época Republicana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L" altLang="es-CL">
                <a:latin typeface="Arial Narrow" panose="020B0606020202030204" pitchFamily="34" charset="0"/>
              </a:rPr>
              <a:t>Época Imperial</a:t>
            </a:r>
          </a:p>
        </p:txBody>
      </p:sp>
      <p:sp>
        <p:nvSpPr>
          <p:cNvPr id="12" name="11 Flecha derecha">
            <a:extLst>
              <a:ext uri="{FF2B5EF4-FFF2-40B4-BE49-F238E27FC236}">
                <a16:creationId xmlns:a16="http://schemas.microsoft.com/office/drawing/2014/main" id="{B91F42B9-85BC-4E78-84CC-D68FD9DDEF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85075" y="3168650"/>
            <a:ext cx="1054100" cy="965200"/>
          </a:xfrm>
          <a:prstGeom prst="rightArrow">
            <a:avLst>
              <a:gd name="adj1" fmla="val 50000"/>
              <a:gd name="adj2" fmla="val 45732"/>
            </a:avLst>
          </a:prstGeom>
          <a:solidFill>
            <a:schemeClr val="accent1">
              <a:lumMod val="75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CL" sz="1800">
              <a:solidFill>
                <a:srgbClr val="FFFFFF"/>
              </a:solidFill>
            </a:endParaRPr>
          </a:p>
        </p:txBody>
      </p:sp>
      <p:sp>
        <p:nvSpPr>
          <p:cNvPr id="13" name="12 Flecha derecha">
            <a:extLst>
              <a:ext uri="{FF2B5EF4-FFF2-40B4-BE49-F238E27FC236}">
                <a16:creationId xmlns:a16="http://schemas.microsoft.com/office/drawing/2014/main" id="{211E28DB-FC9F-47D6-89CF-30D293FE162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56732" y="3191669"/>
            <a:ext cx="1054100" cy="919163"/>
          </a:xfrm>
          <a:prstGeom prst="rightArrow">
            <a:avLst>
              <a:gd name="adj1" fmla="val 50000"/>
              <a:gd name="adj2" fmla="val 45729"/>
            </a:avLst>
          </a:prstGeom>
          <a:solidFill>
            <a:schemeClr val="accent1">
              <a:lumMod val="75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CL" sz="1800">
              <a:solidFill>
                <a:srgbClr val="FFFFFF"/>
              </a:solidFill>
            </a:endParaRP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98444D2C-268D-4A28-A92E-5FA7B91F7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9" y="3417888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800">
                <a:latin typeface="Arial Narrow" panose="020B0606020202030204" pitchFamily="34" charset="0"/>
              </a:rPr>
              <a:t>se dividen en</a:t>
            </a:r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3DF07FEB-7201-49D2-B846-EC036583C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5334001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800">
                <a:latin typeface="Arial Narrow" panose="020B0606020202030204" pitchFamily="34" charset="0"/>
              </a:rPr>
              <a:t>conforman</a:t>
            </a:r>
            <a:r>
              <a:rPr lang="es-CL" altLang="es-CL" sz="1800"/>
              <a:t> </a:t>
            </a:r>
          </a:p>
        </p:txBody>
      </p:sp>
      <p:sp>
        <p:nvSpPr>
          <p:cNvPr id="16" name="15 CuadroTexto">
            <a:extLst>
              <a:ext uri="{FF2B5EF4-FFF2-40B4-BE49-F238E27FC236}">
                <a16:creationId xmlns:a16="http://schemas.microsoft.com/office/drawing/2014/main" id="{6748BE4F-E15C-4C52-8907-4B176E27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839" y="5949950"/>
            <a:ext cx="6353175" cy="5794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L" altLang="es-CL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CIVILIZACIÓN GRECORROMANA</a:t>
            </a:r>
          </a:p>
        </p:txBody>
      </p:sp>
      <p:sp>
        <p:nvSpPr>
          <p:cNvPr id="17" name="16 Flecha curvada hacia abajo">
            <a:extLst>
              <a:ext uri="{FF2B5EF4-FFF2-40B4-BE49-F238E27FC236}">
                <a16:creationId xmlns:a16="http://schemas.microsoft.com/office/drawing/2014/main" id="{35972B80-0F1B-4A18-A72D-541A4AED9335}"/>
              </a:ext>
            </a:extLst>
          </p:cNvPr>
          <p:cNvSpPr/>
          <p:nvPr/>
        </p:nvSpPr>
        <p:spPr>
          <a:xfrm rot="4681026">
            <a:off x="9068594" y="5214144"/>
            <a:ext cx="1804988" cy="584200"/>
          </a:xfrm>
          <a:prstGeom prst="curvedDownArrow">
            <a:avLst>
              <a:gd name="adj1" fmla="val 25000"/>
              <a:gd name="adj2" fmla="val 50000"/>
              <a:gd name="adj3" fmla="val 349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CL" sz="1800"/>
          </a:p>
        </p:txBody>
      </p:sp>
      <p:sp>
        <p:nvSpPr>
          <p:cNvPr id="18" name="17 Flecha curvada hacia arriba">
            <a:extLst>
              <a:ext uri="{FF2B5EF4-FFF2-40B4-BE49-F238E27FC236}">
                <a16:creationId xmlns:a16="http://schemas.microsoft.com/office/drawing/2014/main" id="{ACED5736-330E-4C23-97E1-68DE0CB4E4EB}"/>
              </a:ext>
            </a:extLst>
          </p:cNvPr>
          <p:cNvSpPr/>
          <p:nvPr/>
        </p:nvSpPr>
        <p:spPr>
          <a:xfrm rot="5071287">
            <a:off x="1085057" y="5320507"/>
            <a:ext cx="1938338" cy="606425"/>
          </a:xfrm>
          <a:prstGeom prst="curvedUpArrow">
            <a:avLst>
              <a:gd name="adj1" fmla="val 25000"/>
              <a:gd name="adj2" fmla="val 50000"/>
              <a:gd name="adj3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_tradnl" altLang="es-CL" sz="1800"/>
          </a:p>
        </p:txBody>
      </p:sp>
      <p:sp>
        <p:nvSpPr>
          <p:cNvPr id="19" name="18 CuadroTexto">
            <a:extLst>
              <a:ext uri="{FF2B5EF4-FFF2-40B4-BE49-F238E27FC236}">
                <a16:creationId xmlns:a16="http://schemas.microsoft.com/office/drawing/2014/main" id="{12756B8D-03E6-4ACF-9160-1EAA5272E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1" y="2492376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L" altLang="es-CL" sz="1800">
                <a:latin typeface="Arial Narrow" panose="020B0606020202030204" pitchFamily="34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C7186A78-6162-4870-85A6-88BF68E804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14" r="-1" b="116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81C1E0-27B5-4FD3-BAF6-8000E27863CF}"/>
              </a:ext>
            </a:extLst>
          </p:cNvPr>
          <p:cNvSpPr txBox="1"/>
          <p:nvPr/>
        </p:nvSpPr>
        <p:spPr>
          <a:xfrm>
            <a:off x="9535975" y="6336212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commons.wikimedia.org/wiki/File:Greek_Colonization_Archaic_Period-es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70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Vista de una ciudad desde lo alto de una montaña&#10;&#10;Descripción generada automáticamente">
            <a:extLst>
              <a:ext uri="{FF2B5EF4-FFF2-40B4-BE49-F238E27FC236}">
                <a16:creationId xmlns:a16="http://schemas.microsoft.com/office/drawing/2014/main" id="{5324681F-142A-4C70-9979-C2269B53D1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07" r="-1" b="-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A0822550-ABEC-462B-A528-5BB11B8E06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" t="56" r="1" b="-259"/>
          <a:stretch/>
        </p:blipFill>
        <p:spPr>
          <a:xfrm>
            <a:off x="643467" y="251927"/>
            <a:ext cx="6082711" cy="4693298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C7A89E-5CAE-46D0-BB0F-8A6872D51EE0}"/>
              </a:ext>
            </a:extLst>
          </p:cNvPr>
          <p:cNvSpPr txBox="1"/>
          <p:nvPr/>
        </p:nvSpPr>
        <p:spPr>
          <a:xfrm>
            <a:off x="9977932" y="6657945"/>
            <a:ext cx="22140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://zainetto2.blogspot.com/2014/10/la-civilta-dei-greci-1-part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CA70BC-FF5F-4272-9ABF-9ED30125A55F}"/>
              </a:ext>
            </a:extLst>
          </p:cNvPr>
          <p:cNvSpPr txBox="1"/>
          <p:nvPr/>
        </p:nvSpPr>
        <p:spPr>
          <a:xfrm>
            <a:off x="9214240" y="6657950"/>
            <a:ext cx="23342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ar.wikipedia.org/wiki/%D9%85%D9%84%D9%81:View_of_the_Acropolis_Athens_2_(pixinn.net)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7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61392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08F97B-9A7D-46C5-8A2D-3761BAA0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La organización política en Atenas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BD904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5FB2C4-782D-4650-A22C-5A99505B1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6031967" cy="3283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1700" dirty="0"/>
              <a:t>Demos (pueblo) </a:t>
            </a:r>
            <a:r>
              <a:rPr lang="es-ES" sz="1700"/>
              <a:t>cracia</a:t>
            </a:r>
            <a:r>
              <a:rPr lang="es-ES" sz="1700" dirty="0"/>
              <a:t> (poder/dominio)</a:t>
            </a:r>
          </a:p>
          <a:p>
            <a:pPr marL="0" indent="0">
              <a:buNone/>
            </a:pPr>
            <a:endParaRPr lang="es-ES" sz="1700" dirty="0"/>
          </a:p>
          <a:p>
            <a:pPr marL="0" indent="0">
              <a:buNone/>
            </a:pPr>
            <a:r>
              <a:rPr lang="es-ES" sz="1700" dirty="0"/>
              <a:t>Democracia:</a:t>
            </a:r>
          </a:p>
          <a:p>
            <a:pPr marL="0" indent="0">
              <a:buNone/>
            </a:pPr>
            <a:r>
              <a:rPr lang="es-ES" sz="1700" dirty="0"/>
              <a:t>Forma de gobierno en la cual el poder político se distribuye entre los ciudadanos y las decisiones se toman según la opinión de las mayorías</a:t>
            </a:r>
          </a:p>
          <a:p>
            <a:pPr marL="0" indent="0">
              <a:buNone/>
            </a:pPr>
            <a:endParaRPr lang="es-ES" sz="1700" dirty="0"/>
          </a:p>
          <a:p>
            <a:pPr marL="0" indent="0">
              <a:buNone/>
            </a:pPr>
            <a:r>
              <a:rPr lang="es-ES" sz="1700" dirty="0"/>
              <a:t>La democracia ateniense restringió a un pequeño grupo la condición de ciudadanía  y desarrolló un sistema de participación directa.</a:t>
            </a:r>
          </a:p>
        </p:txBody>
      </p:sp>
      <p:pic>
        <p:nvPicPr>
          <p:cNvPr id="5" name="Imagen 4" descr="Imagen que contiene persona, grupo, foto, gente&#10;&#10;Descripción generada automáticamente">
            <a:extLst>
              <a:ext uri="{FF2B5EF4-FFF2-40B4-BE49-F238E27FC236}">
                <a16:creationId xmlns:a16="http://schemas.microsoft.com/office/drawing/2014/main" id="{1010C004-9DFD-457D-8010-B688EBAEC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458" b="-2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5DF6BB-F876-498F-AE7E-6B1BA3D32F00}"/>
              </a:ext>
            </a:extLst>
          </p:cNvPr>
          <p:cNvSpPr txBox="1"/>
          <p:nvPr/>
        </p:nvSpPr>
        <p:spPr>
          <a:xfrm>
            <a:off x="9265737" y="6199022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comedonchisciotte.org/grecia-in-difesa-della-democrazi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38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15F03DE-BD2B-4294-98D0-59646E3CB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613</Words>
  <Application>Microsoft Office PowerPoint</Application>
  <PresentationFormat>Panorámica</PresentationFormat>
  <Paragraphs>73</Paragraphs>
  <Slides>17</Slides>
  <Notes>3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Palatino Linotype</vt:lpstr>
      <vt:lpstr>Tema de Office</vt:lpstr>
      <vt:lpstr>Unidad 0. Formación de Occidente: Grecia y Roma en el mediterráneo.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organización política en Atenas </vt:lpstr>
      <vt:lpstr>Presentación de PowerPoint</vt:lpstr>
      <vt:lpstr>Aportes de la cultura griega</vt:lpstr>
      <vt:lpstr>La Civilización Romana</vt:lpstr>
      <vt:lpstr>Contexto espacial</vt:lpstr>
      <vt:lpstr>Contexto temporal</vt:lpstr>
      <vt:lpstr>¿Qué características poseían los romanos?</vt:lpstr>
      <vt:lpstr>Aportes de la cultura romana</vt:lpstr>
      <vt:lpstr>El Imperio Romano (27 a.C – 395 d.C) 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0. Formación de Occidente y Edad Media</dc:title>
  <dc:creator>Abraham López</dc:creator>
  <cp:lastModifiedBy>Carmen Barros Ortega</cp:lastModifiedBy>
  <cp:revision>9</cp:revision>
  <dcterms:created xsi:type="dcterms:W3CDTF">2021-03-25T03:21:18Z</dcterms:created>
  <dcterms:modified xsi:type="dcterms:W3CDTF">2021-03-30T12:32:57Z</dcterms:modified>
</cp:coreProperties>
</file>