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72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7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7F91-C78D-4FAC-90A5-332C30107D90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2364-1CF5-4900-AB66-9591B067A24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402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Sanzio de San Rafael, 1511, La Escuela de Atenas.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72364-1CF5-4900-AB66-9591B067A24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9935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Da Vinci Leonardo, Hombre de Vitruvio, 1490.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72364-1CF5-4900-AB66-9591B067A240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4694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¿Qué visión tiene el autor sobre la humanidad?</a:t>
            </a:r>
          </a:p>
          <a:p>
            <a:r>
              <a:rPr lang="es-CL" dirty="0"/>
              <a:t>¿En qué se diferencia de la visión existente durante la edad media?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72364-1CF5-4900-AB66-9591B067A240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33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Nicolas </a:t>
            </a:r>
            <a:r>
              <a:rPr lang="es-CL" dirty="0" err="1"/>
              <a:t>Copernico</a:t>
            </a:r>
            <a:r>
              <a:rPr lang="es-CL" dirty="0"/>
              <a:t>  1473-1543. Teoría Heliocéntrica. Fue prohibida por el papa desde su presentación en 1533 hasta 1616.</a:t>
            </a:r>
          </a:p>
          <a:p>
            <a:r>
              <a:rPr lang="es-CL" dirty="0"/>
              <a:t>Galileo </a:t>
            </a:r>
            <a:r>
              <a:rPr lang="es-CL" dirty="0" err="1"/>
              <a:t>galilei</a:t>
            </a:r>
            <a:r>
              <a:rPr lang="es-CL" dirty="0"/>
              <a:t>  (1564-1642) fue condenado por la inquisición.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C72364-1CF5-4900-AB66-9591B067A240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270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8491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481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07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211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26198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945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475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29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4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165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836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C25E890-D0E9-4F08-8FCD-8E1AA116D2F2}" type="datetimeFigureOut">
              <a:rPr lang="es-CL" smtClean="0"/>
              <a:t>22-03-2021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1CCDCF6-146E-44C8-BD64-35554A965741}" type="slidenum">
              <a:rPr lang="es-CL" smtClean="0"/>
              <a:t>‹Nº›</a:t>
            </a:fld>
            <a:endParaRPr lang="es-C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609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lopez@colegiodelreal.c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theclubofcompulsivereaders.blogspot.com/2010/09/nuevos-libros-de-divulgacion-cientifica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eltablerodepiedra.blogspot.com/2010/09/el-enigma-del-euro-de-vitruvio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34F1C-185F-4259-A13B-27E4B5A2C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202" y="1240969"/>
            <a:ext cx="9104325" cy="2845837"/>
          </a:xfrm>
        </p:spPr>
        <p:txBody>
          <a:bodyPr/>
          <a:lstStyle/>
          <a:p>
            <a:r>
              <a:rPr lang="es-ES" sz="4800" dirty="0"/>
              <a:t>Unidad 0. los inicios de la modernidad: humanismo, reforma y el choque de dos mundos</a:t>
            </a:r>
            <a:endParaRPr lang="es-CL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6DB105-8A80-4D37-849F-1700F92A1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4180213"/>
            <a:ext cx="6831673" cy="1086237"/>
          </a:xfrm>
        </p:spPr>
        <p:txBody>
          <a:bodyPr/>
          <a:lstStyle/>
          <a:p>
            <a:r>
              <a:rPr lang="es-CL" dirty="0"/>
              <a:t>1ro Medio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F2FDED6-A6C1-4235-AE40-0117F03ED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722179"/>
              </p:ext>
            </p:extLst>
          </p:nvPr>
        </p:nvGraphicFramePr>
        <p:xfrm>
          <a:off x="590643" y="5526060"/>
          <a:ext cx="6457950" cy="894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091">
                  <a:extLst>
                    <a:ext uri="{9D8B030D-6E8A-4147-A177-3AD203B41FA5}">
                      <a16:colId xmlns:a16="http://schemas.microsoft.com/office/drawing/2014/main" val="2412114076"/>
                    </a:ext>
                  </a:extLst>
                </a:gridCol>
                <a:gridCol w="5584859">
                  <a:extLst>
                    <a:ext uri="{9D8B030D-6E8A-4147-A177-3AD203B41FA5}">
                      <a16:colId xmlns:a16="http://schemas.microsoft.com/office/drawing/2014/main" val="634421305"/>
                    </a:ext>
                  </a:extLst>
                </a:gridCol>
              </a:tblGrid>
              <a:tr h="894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HISTORIA   1ro Medio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Profesor: Abraham López Fuentes   Correo</a:t>
                      </a:r>
                      <a:r>
                        <a:rPr lang="es-CL" sz="1200" b="1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CL" sz="1200" b="1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alopez@colegiodelreal.cl</a:t>
                      </a:r>
                      <a:endParaRPr lang="es-CL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200" dirty="0">
                          <a:effectLst/>
                        </a:rPr>
                        <a:t>CLASE </a:t>
                      </a:r>
                      <a:r>
                        <a:rPr lang="es-CL" sz="1200" dirty="0" err="1">
                          <a:effectLst/>
                        </a:rPr>
                        <a:t>N°</a:t>
                      </a:r>
                      <a:r>
                        <a:rPr lang="es-CL" sz="1200" dirty="0">
                          <a:effectLst/>
                        </a:rPr>
                        <a:t> 5</a:t>
                      </a:r>
                      <a:endParaRPr lang="es-CL" sz="1100" dirty="0">
                        <a:effectLst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47062044"/>
                  </a:ext>
                </a:extLst>
              </a:tr>
            </a:tbl>
          </a:graphicData>
        </a:graphic>
      </p:graphicFrame>
      <p:pic>
        <p:nvPicPr>
          <p:cNvPr id="1025" name="Imagen 1">
            <a:extLst>
              <a:ext uri="{FF2B5EF4-FFF2-40B4-BE49-F238E27FC236}">
                <a16:creationId xmlns:a16="http://schemas.microsoft.com/office/drawing/2014/main" id="{08A57742-00F8-4502-841C-91A102FC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3" y="5706400"/>
            <a:ext cx="7810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91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7D7F0C-622D-4D84-A68D-C1AF54B6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38C867-AB9D-47C1-B249-94A8962F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631373"/>
            <a:ext cx="4018839" cy="2035628"/>
          </a:xfrm>
        </p:spPr>
        <p:txBody>
          <a:bodyPr>
            <a:normAutofit/>
          </a:bodyPr>
          <a:lstStyle/>
          <a:p>
            <a:r>
              <a:rPr lang="es-CL" dirty="0"/>
              <a:t>La Imprenta y el Conocimiento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55994EC-1DAD-4E63-82C8-987129AB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50" y="2155597"/>
            <a:ext cx="4625076" cy="4510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400" dirty="0"/>
              <a:t>La creación de la imprenta permitió:</a:t>
            </a:r>
          </a:p>
          <a:p>
            <a:r>
              <a:rPr lang="es-CL" sz="2400" dirty="0"/>
              <a:t>Reducir los costos de producción.</a:t>
            </a:r>
          </a:p>
          <a:p>
            <a:r>
              <a:rPr lang="es-CL" sz="2400" dirty="0"/>
              <a:t>Aumentar la velocidad.</a:t>
            </a:r>
          </a:p>
          <a:p>
            <a:r>
              <a:rPr lang="es-CL" sz="2400" dirty="0"/>
              <a:t>Aumentar la variedad de títulos disponibles.</a:t>
            </a:r>
          </a:p>
          <a:p>
            <a:r>
              <a:rPr lang="es-CL" sz="2400" dirty="0"/>
              <a:t>Acompañar el proceso de alfabetización de la Sociedad Moderna.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A2E7B6-CE50-4B96-A981-2A0250732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 descr="Imagen que contiene interior, tabla, oficina, cocina&#10;&#10;Descripción generada automáticamente">
            <a:extLst>
              <a:ext uri="{FF2B5EF4-FFF2-40B4-BE49-F238E27FC236}">
                <a16:creationId xmlns:a16="http://schemas.microsoft.com/office/drawing/2014/main" id="{80D927E0-FC12-4679-AA7E-27EA86A9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594" y="639705"/>
            <a:ext cx="4890251" cy="2713196"/>
          </a:xfrm>
          <a:prstGeom prst="rect">
            <a:avLst/>
          </a:prstGeom>
        </p:spPr>
      </p:pic>
      <p:pic>
        <p:nvPicPr>
          <p:cNvPr id="9" name="Imagen 8" descr="Imagen que contiene exterior, bicicleta, edificio, foto&#10;&#10;Descripción generada automáticamente">
            <a:extLst>
              <a:ext uri="{FF2B5EF4-FFF2-40B4-BE49-F238E27FC236}">
                <a16:creationId xmlns:a16="http://schemas.microsoft.com/office/drawing/2014/main" id="{3BB917B4-BB6A-4379-AD1A-F693A9E9D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83" y="3891869"/>
            <a:ext cx="2646501" cy="1956991"/>
          </a:xfrm>
          <a:prstGeom prst="rect">
            <a:avLst/>
          </a:prstGeom>
        </p:spPr>
      </p:pic>
      <p:pic>
        <p:nvPicPr>
          <p:cNvPr id="5" name="Marcador de contenido 4" descr="Imagen que contiene hombre, edificio, mujer, sostener&#10;&#10;Descripción generada automáticamente">
            <a:extLst>
              <a:ext uri="{FF2B5EF4-FFF2-40B4-BE49-F238E27FC236}">
                <a16:creationId xmlns:a16="http://schemas.microsoft.com/office/drawing/2014/main" id="{9A480635-E2BA-4D96-90CC-26795B5188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45" y="3513768"/>
            <a:ext cx="1724136" cy="270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40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024D02-87BB-4538-BB35-BD297D94E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DFA7875-CF3D-4611-92EA-ADBD92C5A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s-CL" dirty="0"/>
              <a:t>La Ciencias</a:t>
            </a:r>
          </a:p>
        </p:txBody>
      </p:sp>
      <p:pic>
        <p:nvPicPr>
          <p:cNvPr id="5" name="Imagen 4" descr="Imagen que contiene viejo, alfombra, grande&#10;&#10;Descripción generada automáticamente">
            <a:extLst>
              <a:ext uri="{FF2B5EF4-FFF2-40B4-BE49-F238E27FC236}">
                <a16:creationId xmlns:a16="http://schemas.microsoft.com/office/drawing/2014/main" id="{0574E278-6D5B-437E-AD9B-B0A778ACA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545" r="21726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73DA661-0AB2-4196-A6A3-7A92321C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462F04-0A07-41B0-B94F-844C9E76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286000"/>
            <a:ext cx="6176776" cy="4247322"/>
          </a:xfrm>
        </p:spPr>
        <p:txBody>
          <a:bodyPr>
            <a:normAutofit fontScale="92500" lnSpcReduction="10000"/>
          </a:bodyPr>
          <a:lstStyle/>
          <a:p>
            <a:r>
              <a:rPr lang="es-CL" sz="2400" dirty="0"/>
              <a:t>La introducción del Método Científico, permitió cuestionar el conocimiento escolástico y expandir diversas áreas del sabes, como la anatomía y la astronomía.</a:t>
            </a:r>
          </a:p>
          <a:p>
            <a:endParaRPr lang="es-CL" sz="2400" dirty="0"/>
          </a:p>
          <a:p>
            <a:r>
              <a:rPr lang="es-CL" sz="2400" dirty="0"/>
              <a:t>El conocimiento generado permitió dar origen a diversas disciplinas, como la astronomía moderna.</a:t>
            </a:r>
          </a:p>
          <a:p>
            <a:endParaRPr lang="es-CL" sz="2400" dirty="0"/>
          </a:p>
          <a:p>
            <a:r>
              <a:rPr lang="es-CL" sz="2400" dirty="0"/>
              <a:t>A pesar de los significativos avances, la Iglesia Católica mantuvo un enorme poder en el control de la difusión de nuevos conocimientos.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F38989-10B7-4B70-9CE4-BDAB6A1E0429}"/>
              </a:ext>
            </a:extLst>
          </p:cNvPr>
          <p:cNvSpPr txBox="1"/>
          <p:nvPr/>
        </p:nvSpPr>
        <p:spPr>
          <a:xfrm>
            <a:off x="1811626" y="6657945"/>
            <a:ext cx="256191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://theclubofcompulsivereaders.blogspot.com/2010/09/nuevos-libros-de-divulgacion-cientific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39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BDEA0-4075-4BD4-9EC6-3EB8E617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AB21A8-4B7B-490A-B897-50D6E79E0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Considerando lo revisado durante la clase y tus conocimientos</a:t>
            </a:r>
          </a:p>
          <a:p>
            <a:r>
              <a:rPr lang="es-CL" dirty="0"/>
              <a:t>¿Qué cambios producidos entre la Edad Media y Modernidad consideras más importante?¿Por qué?</a:t>
            </a:r>
          </a:p>
          <a:p>
            <a:r>
              <a:rPr lang="es-CL" dirty="0"/>
              <a:t>¿Cómo han afectado al mundo contemporáneo dicho cambios? Justifica tu respuesta.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7169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769EE6-A718-478C-9F3A-61B852E10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562B8F-D8A9-4A65-AC47-1B609EB46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Identificar cambios y continuidades entre la cultura en la Edad Media y la Modernidad mediante el análisis de fuentes iconográficas.</a:t>
            </a:r>
          </a:p>
        </p:txBody>
      </p:sp>
    </p:spTree>
    <p:extLst>
      <p:ext uri="{BB962C8B-B14F-4D97-AF65-F5344CB8AC3E}">
        <p14:creationId xmlns:p14="http://schemas.microsoft.com/office/powerpoint/2010/main" val="57041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024D02-87BB-4538-BB35-BD297D94E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09F79F-9265-4621-A88E-730F8CFB5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>
            <a:normAutofit/>
          </a:bodyPr>
          <a:lstStyle/>
          <a:p>
            <a:r>
              <a:rPr lang="es-CL" dirty="0"/>
              <a:t>El Pensamiento Medieval</a:t>
            </a:r>
          </a:p>
        </p:txBody>
      </p:sp>
      <p:pic>
        <p:nvPicPr>
          <p:cNvPr id="5" name="Imagen 4" descr="Imagen que contiene pasto, perro, mujer, oveja&#10;&#10;Descripción generada automáticamente">
            <a:extLst>
              <a:ext uri="{FF2B5EF4-FFF2-40B4-BE49-F238E27FC236}">
                <a16:creationId xmlns:a16="http://schemas.microsoft.com/office/drawing/2014/main" id="{55086970-FDEF-42B9-BBBA-4BF363F3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r="2245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3DA661-0AB2-4196-A6A3-7A92321C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C73E2B-FFFE-44DD-B269-6A5BE4825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824" y="2321510"/>
            <a:ext cx="6176776" cy="3581400"/>
          </a:xfrm>
        </p:spPr>
        <p:txBody>
          <a:bodyPr>
            <a:normAutofit/>
          </a:bodyPr>
          <a:lstStyle/>
          <a:p>
            <a:r>
              <a:rPr lang="es-CL" dirty="0"/>
              <a:t>¿Cuáles son las características del pensamiento y modo de vida medieval?</a:t>
            </a:r>
          </a:p>
          <a:p>
            <a:endParaRPr lang="es-CL" dirty="0"/>
          </a:p>
          <a:p>
            <a:r>
              <a:rPr lang="es-CL" dirty="0"/>
              <a:t>¿Se mantienen vigentes en la actualidad? ¿De qué manera?</a:t>
            </a:r>
          </a:p>
        </p:txBody>
      </p:sp>
    </p:spTree>
    <p:extLst>
      <p:ext uri="{BB962C8B-B14F-4D97-AF65-F5344CB8AC3E}">
        <p14:creationId xmlns:p14="http://schemas.microsoft.com/office/powerpoint/2010/main" val="60774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953D4-CD06-4BA1-BD74-B00664F59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Edad Media y Modernidad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69C570-BC0F-4121-946E-D391E432E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L" dirty="0"/>
              <a:t>“En la Edad Media, los hombres habían pensado más en el Cielo que en la Tierra, se habían sometido a la doctrina de la Iglesia y habían aceptado el puesto que el nacimiento y la tradición les había asignado en la sociedad. En la modernidad, los seres humanos se entregaron a los goces de este mundo, se arrogaron el derecho de expresar sus ideas personales sobre la vida y la verdad y lucharon por el poder y la gloria. Surgió un fuerte individualismo y nació un nuevo concepto de libertad”</a:t>
            </a:r>
          </a:p>
          <a:p>
            <a:endParaRPr lang="es-CL" dirty="0"/>
          </a:p>
          <a:p>
            <a:pPr marL="0" indent="0" algn="r">
              <a:buNone/>
            </a:pPr>
            <a:r>
              <a:rPr lang="es-CL" dirty="0"/>
              <a:t>Krebs, Ricardo (2001). Breve Historia Universal (Adaptado en Texto Historia 8vo Básico, MINEDUC)</a:t>
            </a:r>
          </a:p>
        </p:txBody>
      </p:sp>
    </p:spTree>
    <p:extLst>
      <p:ext uri="{BB962C8B-B14F-4D97-AF65-F5344CB8AC3E}">
        <p14:creationId xmlns:p14="http://schemas.microsoft.com/office/powerpoint/2010/main" val="349808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D142B-5433-466C-95EA-B35A8E5C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13E9F3-4BAE-4E6F-9C55-5CAAB6A3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De acuerdo al autor: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¿Cuál fue el principal cambio producido entre la Edad Media y la Modernidad?</a:t>
            </a:r>
          </a:p>
          <a:p>
            <a:endParaRPr lang="es-CL" dirty="0"/>
          </a:p>
          <a:p>
            <a:r>
              <a:rPr lang="es-CL" dirty="0"/>
              <a:t>¿Qué factores crees que propiciaron dicho cambio?</a:t>
            </a:r>
          </a:p>
          <a:p>
            <a:endParaRPr lang="es-CL" dirty="0"/>
          </a:p>
          <a:p>
            <a:r>
              <a:rPr lang="es-CL" dirty="0"/>
              <a:t>¿En qué forma crees que se materializaron?</a:t>
            </a:r>
          </a:p>
        </p:txBody>
      </p:sp>
    </p:spTree>
    <p:extLst>
      <p:ext uri="{BB962C8B-B14F-4D97-AF65-F5344CB8AC3E}">
        <p14:creationId xmlns:p14="http://schemas.microsoft.com/office/powerpoint/2010/main" val="86737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940D54-5352-4649-AC66-99100C18E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7F685-485A-49B6-9457-6700D3E63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 descr="Imagen que contiene edificio, viejo, grande, foto&#10;&#10;Descripción generada automáticamente">
            <a:extLst>
              <a:ext uri="{FF2B5EF4-FFF2-40B4-BE49-F238E27FC236}">
                <a16:creationId xmlns:a16="http://schemas.microsoft.com/office/drawing/2014/main" id="{F290B9D0-990D-44FB-8BC3-284446A6B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0313" cy="3645173"/>
          </a:xfrm>
          <a:prstGeom prst="rect">
            <a:avLst/>
          </a:prstGeom>
        </p:spPr>
      </p:pic>
      <p:pic>
        <p:nvPicPr>
          <p:cNvPr id="5" name="Marcador de contenido 4" descr="Imagen que contiene edificio, ventana&#10;&#10;Descripción generada automáticamente">
            <a:extLst>
              <a:ext uri="{FF2B5EF4-FFF2-40B4-BE49-F238E27FC236}">
                <a16:creationId xmlns:a16="http://schemas.microsoft.com/office/drawing/2014/main" id="{7B10506A-300F-4E50-9A31-75F4FEAA8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3429000"/>
            <a:ext cx="9166366" cy="33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51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F7DD9D-228D-4B97-A6AC-6D8FB204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A6A096-5E60-4A14-B133-687772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es-CL" dirty="0"/>
              <a:t>El Humanismo y la modernidad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2B7364-3F56-4FA5-9E80-ECC9B9E5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/>
              <a:t>Durante la Modernidad, el centro del Universo estuvo en el ser humano.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La corriente intelectual que impulsó dicho pensamiento fue el </a:t>
            </a:r>
            <a:r>
              <a:rPr lang="es-CL" u="sng" dirty="0"/>
              <a:t>humanismo.</a:t>
            </a:r>
          </a:p>
          <a:p>
            <a:pPr marL="0" indent="0">
              <a:buNone/>
            </a:pPr>
            <a:endParaRPr lang="es-CL" u="sng" dirty="0"/>
          </a:p>
          <a:p>
            <a:pPr marL="0" indent="0">
              <a:buNone/>
            </a:pPr>
            <a:r>
              <a:rPr lang="es-CL" dirty="0"/>
              <a:t>Los humanistas reivindican la ciencia y le arte bajo los cánones clásicos.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E37DBE-5576-4E27-97C0-75925347A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Imagen 4" descr="Imagen que contiene texto, piedra, edificio&#10;&#10;Descripción generada automáticamente">
            <a:extLst>
              <a:ext uri="{FF2B5EF4-FFF2-40B4-BE49-F238E27FC236}">
                <a16:creationId xmlns:a16="http://schemas.microsoft.com/office/drawing/2014/main" id="{B37AAEBB-DEC3-4049-9E89-FAE4F61F8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8074"/>
          <a:stretch/>
        </p:blipFill>
        <p:spPr>
          <a:xfrm>
            <a:off x="7589854" y="10"/>
            <a:ext cx="4602146" cy="68579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98A32-A84F-4A1C-A736-0599DE6C59F9}"/>
              </a:ext>
            </a:extLst>
          </p:cNvPr>
          <p:cNvSpPr txBox="1"/>
          <p:nvPr/>
        </p:nvSpPr>
        <p:spPr>
          <a:xfrm>
            <a:off x="9630081" y="6657945"/>
            <a:ext cx="256191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CL" sz="700">
                <a:solidFill>
                  <a:srgbClr val="FFFFFF"/>
                </a:solidFill>
                <a:hlinkClick r:id="rId4" tooltip="http://eltablerodepiedra.blogspot.com/2010/09/el-enigma-del-euro-de-vitruvio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CL" sz="700">
                <a:solidFill>
                  <a:srgbClr val="FFFFFF"/>
                </a:solidFill>
              </a:rPr>
              <a:t> de Autor desconocido está bajo licencia </a:t>
            </a:r>
            <a:r>
              <a:rPr lang="es-CL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CL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BBF72-8310-4AE3-9C9D-DB1AABE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humanistas y su visión del hombre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EE78-D90A-4793-87F1-BA69543DB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dirty="0"/>
              <a:t>“!Qué obra de arte es el hombre¡ !Qué noble su razón¡ !Qué infinitas sus facultades¡ !Qué expresivo y maravilloso en su forma y sus movimientos¡</a:t>
            </a:r>
          </a:p>
          <a:p>
            <a:pPr marL="0" indent="0" algn="ctr">
              <a:buNone/>
            </a:pPr>
            <a:r>
              <a:rPr lang="es-CL" dirty="0"/>
              <a:t>!Qué semejante a un ángel en sus acciones¡ Y en su espíritu, !qué semejante a un dios¡ Él es sin duda lo más hermoso de la tierra, el más perfecto”</a:t>
            </a:r>
          </a:p>
          <a:p>
            <a:pPr marL="0" indent="0">
              <a:buNone/>
            </a:pPr>
            <a:endParaRPr lang="es-CL" dirty="0"/>
          </a:p>
          <a:p>
            <a:pPr marL="0" indent="0" algn="r">
              <a:buNone/>
            </a:pPr>
            <a:r>
              <a:rPr lang="es-CL" dirty="0"/>
              <a:t>Shakespeare, William (1564-1616), Hamlet.</a:t>
            </a:r>
          </a:p>
        </p:txBody>
      </p:sp>
    </p:spTree>
    <p:extLst>
      <p:ext uri="{BB962C8B-B14F-4D97-AF65-F5344CB8AC3E}">
        <p14:creationId xmlns:p14="http://schemas.microsoft.com/office/powerpoint/2010/main" val="275764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47A20-1163-49A1-BFF8-4D35A688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importancia de la Imprenta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D24B02-3A91-4BCC-A6E5-1F5A8B97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¿Qué importancia tuvo la imprenta para la difusión del conocimiento?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¿Cómo se vio afectada la Iglesia Católica con la creación de la imprenta?</a:t>
            </a:r>
          </a:p>
        </p:txBody>
      </p:sp>
    </p:spTree>
    <p:extLst>
      <p:ext uri="{BB962C8B-B14F-4D97-AF65-F5344CB8AC3E}">
        <p14:creationId xmlns:p14="http://schemas.microsoft.com/office/powerpoint/2010/main" val="2339060580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658</Words>
  <Application>Microsoft Office PowerPoint</Application>
  <PresentationFormat>Panorámica</PresentationFormat>
  <Paragraphs>66</Paragraphs>
  <Slides>12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Franklin Gothic Book</vt:lpstr>
      <vt:lpstr>Recorte</vt:lpstr>
      <vt:lpstr>Unidad 0. los inicios de la modernidad: humanismo, reforma y el choque de dos mundos</vt:lpstr>
      <vt:lpstr>Objetivo </vt:lpstr>
      <vt:lpstr>El Pensamiento Medieval</vt:lpstr>
      <vt:lpstr>Edad Media y Modernidad</vt:lpstr>
      <vt:lpstr>Introducción</vt:lpstr>
      <vt:lpstr>Presentación de PowerPoint</vt:lpstr>
      <vt:lpstr>El Humanismo y la modernidad</vt:lpstr>
      <vt:lpstr>Los humanistas y su visión del hombre</vt:lpstr>
      <vt:lpstr>La importancia de la Imprenta</vt:lpstr>
      <vt:lpstr>La Imprenta y el Conocimiento</vt:lpstr>
      <vt:lpstr>La Ciencias</vt:lpstr>
      <vt:lpstr>Actividad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1. los inicios de la modernidad: humanismo, reforma y el choque de dos mundos</dc:title>
  <dc:creator>Abraham López</dc:creator>
  <cp:lastModifiedBy>Carmen Barros Ortega</cp:lastModifiedBy>
  <cp:revision>9</cp:revision>
  <dcterms:created xsi:type="dcterms:W3CDTF">2020-03-10T05:58:54Z</dcterms:created>
  <dcterms:modified xsi:type="dcterms:W3CDTF">2021-03-22T15:30:21Z</dcterms:modified>
</cp:coreProperties>
</file>