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59" r:id="rId6"/>
    <p:sldId id="264" r:id="rId7"/>
    <p:sldId id="261" r:id="rId8"/>
    <p:sldId id="262" r:id="rId9"/>
    <p:sldId id="263"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7" autoAdjust="0"/>
  </p:normalViewPr>
  <p:slideViewPr>
    <p:cSldViewPr snapToGrid="0">
      <p:cViewPr varScale="1">
        <p:scale>
          <a:sx n="41" d="100"/>
          <a:sy n="41" d="100"/>
        </p:scale>
        <p:origin x="96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6B422-8575-4041-9F69-93C01D1C9791}" type="datetimeFigureOut">
              <a:rPr lang="es-ES" smtClean="0"/>
              <a:t>30/03/2021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24DBD3-51BD-41EC-A5C1-7B0B4F2766D5}" type="slidenum">
              <a:rPr lang="es-ES" smtClean="0"/>
              <a:t>‹Nº›</a:t>
            </a:fld>
            <a:endParaRPr lang="es-ES"/>
          </a:p>
        </p:txBody>
      </p:sp>
    </p:spTree>
    <p:extLst>
      <p:ext uri="{BB962C8B-B14F-4D97-AF65-F5344CB8AC3E}">
        <p14:creationId xmlns:p14="http://schemas.microsoft.com/office/powerpoint/2010/main" val="3030839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24DBD3-51BD-41EC-A5C1-7B0B4F2766D5}" type="slidenum">
              <a:rPr lang="es-ES" smtClean="0"/>
              <a:t>3</a:t>
            </a:fld>
            <a:endParaRPr lang="es-ES"/>
          </a:p>
        </p:txBody>
      </p:sp>
    </p:spTree>
    <p:extLst>
      <p:ext uri="{BB962C8B-B14F-4D97-AF65-F5344CB8AC3E}">
        <p14:creationId xmlns:p14="http://schemas.microsoft.com/office/powerpoint/2010/main" val="93309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AADA4A-0F59-4742-9F1C-8BEEB030921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DC0139A2-9B21-4705-A1AE-C61FB764F8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85EBAA7-BD79-4F3C-9BC5-BC63E282540A}"/>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5" name="Marcador de pie de página 4">
            <a:extLst>
              <a:ext uri="{FF2B5EF4-FFF2-40B4-BE49-F238E27FC236}">
                <a16:creationId xmlns:a16="http://schemas.microsoft.com/office/drawing/2014/main" id="{C9BFDB6C-D429-4944-904D-E1FDCA53FEC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6E39F86-5D9F-49F7-B72D-44585ABEA165}"/>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232697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41309-85B7-43B8-B5D2-7FB31440B25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34F84F7-F3BF-408A-BF26-E5BC7DFF97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72157F2-7149-4646-A655-503B892367A7}"/>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5" name="Marcador de pie de página 4">
            <a:extLst>
              <a:ext uri="{FF2B5EF4-FFF2-40B4-BE49-F238E27FC236}">
                <a16:creationId xmlns:a16="http://schemas.microsoft.com/office/drawing/2014/main" id="{02C5A4C8-C595-4350-94B4-5E521CE05C6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28AA62E-F264-4E52-9A00-57F52499290D}"/>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4302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7253433-5077-4AC7-A4F6-C18AF06774F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F69E00B-0FF5-4711-8014-E21BEE1C95C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952182A-43B1-4B21-BEDC-DD8B7EF74ABD}"/>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5" name="Marcador de pie de página 4">
            <a:extLst>
              <a:ext uri="{FF2B5EF4-FFF2-40B4-BE49-F238E27FC236}">
                <a16:creationId xmlns:a16="http://schemas.microsoft.com/office/drawing/2014/main" id="{377EB21F-F963-4449-93C6-EF37D1A5FF5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E07B2B5-3D05-404F-A229-96C25B991CE2}"/>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30957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042E83-FAF6-46D2-9DA5-0F17B42DEBF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E5FCC0D-05E6-4A6C-974A-B966495DBB3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C33499E-6E83-453C-89FF-28CF8652359C}"/>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5" name="Marcador de pie de página 4">
            <a:extLst>
              <a:ext uri="{FF2B5EF4-FFF2-40B4-BE49-F238E27FC236}">
                <a16:creationId xmlns:a16="http://schemas.microsoft.com/office/drawing/2014/main" id="{026D0AB0-82B6-458C-8290-693988DEA79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33C8E27-FCD7-49DE-8D05-F8A56EB39774}"/>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165799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F1C164-BA4D-4556-AF77-FC3F75C3AFF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D8A38EA5-5700-4E54-95DB-EB62BA6477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9DEB825-5FD1-4EDC-BCFF-17416B566AB6}"/>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5" name="Marcador de pie de página 4">
            <a:extLst>
              <a:ext uri="{FF2B5EF4-FFF2-40B4-BE49-F238E27FC236}">
                <a16:creationId xmlns:a16="http://schemas.microsoft.com/office/drawing/2014/main" id="{F13CF4AC-285E-44EE-B641-E626CF1E013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A613D01-71EF-4F4E-BE2A-EE30BBD4ED1E}"/>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222682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621902-9C9B-4B72-88B6-192BF168470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E46D192-F066-4658-B192-AA79BBB9ECC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075EC55-2CA2-49EB-8BC8-08CD418301E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017192E-F79F-4509-BADB-92824D592C36}"/>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6" name="Marcador de pie de página 5">
            <a:extLst>
              <a:ext uri="{FF2B5EF4-FFF2-40B4-BE49-F238E27FC236}">
                <a16:creationId xmlns:a16="http://schemas.microsoft.com/office/drawing/2014/main" id="{4278E431-864C-4A5C-A83D-8DCDBCB241A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2CBDC4C-D535-4C37-8721-FF35D2117E66}"/>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30999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D013E-2EDD-49A6-86BA-F4960401F38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84C8FBD-611B-4E68-A2AA-8A80B557F7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8F6626A-1CCF-4F3D-A657-8845D059ABB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E8C6ACE-85A7-4192-9396-A7F12A78A2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DCB9CA3-B337-4250-8793-666BF7C3F3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6A76AB9-5C4B-4402-8116-C3D76F777348}"/>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8" name="Marcador de pie de página 7">
            <a:extLst>
              <a:ext uri="{FF2B5EF4-FFF2-40B4-BE49-F238E27FC236}">
                <a16:creationId xmlns:a16="http://schemas.microsoft.com/office/drawing/2014/main" id="{9152367C-8080-4BE1-890D-ADB4E2484BD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B561C13-3FB6-45FC-8CF8-F5864898D5B6}"/>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74125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AEE8F1-FF93-43CF-8332-28D2F712A10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A3290F8-1E91-4C4A-AD0D-F383BE0298DF}"/>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4" name="Marcador de pie de página 3">
            <a:extLst>
              <a:ext uri="{FF2B5EF4-FFF2-40B4-BE49-F238E27FC236}">
                <a16:creationId xmlns:a16="http://schemas.microsoft.com/office/drawing/2014/main" id="{441AB19A-55F0-413C-AB05-39BB5E547E17}"/>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D279F700-44E1-41DE-A6A6-2BE2CF46667C}"/>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116933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D9CE789-D57B-4670-8BB6-77C029222F39}"/>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3" name="Marcador de pie de página 2">
            <a:extLst>
              <a:ext uri="{FF2B5EF4-FFF2-40B4-BE49-F238E27FC236}">
                <a16:creationId xmlns:a16="http://schemas.microsoft.com/office/drawing/2014/main" id="{8607DAF4-1462-459C-A6DA-65B707E13C8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306F41E-C26E-4249-A2A5-9D7E5AECAED1}"/>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132076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ED5AF-4098-402A-93C1-CA45F2D6C3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658309C-CD79-4CEA-A8E8-AE57F1593F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F719DCB-2175-491A-B6D6-DD8AC977D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FA8A73B-BE89-4385-8A67-736E9122513F}"/>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6" name="Marcador de pie de página 5">
            <a:extLst>
              <a:ext uri="{FF2B5EF4-FFF2-40B4-BE49-F238E27FC236}">
                <a16:creationId xmlns:a16="http://schemas.microsoft.com/office/drawing/2014/main" id="{3EE13B53-2E4F-4635-A666-31D90C715D0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7D18929-6B78-4366-8FFC-5F3168578580}"/>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140039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3465D8-D01C-4293-AEC0-DC43773DAFD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C716D06-E155-4722-AB76-F32D1565AC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BB7443A-EBBD-4CA1-B3AA-850E8DBC4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2C6A6E7-BA27-4488-B27A-3B6207043346}"/>
              </a:ext>
            </a:extLst>
          </p:cNvPr>
          <p:cNvSpPr>
            <a:spLocks noGrp="1"/>
          </p:cNvSpPr>
          <p:nvPr>
            <p:ph type="dt" sz="half" idx="10"/>
          </p:nvPr>
        </p:nvSpPr>
        <p:spPr/>
        <p:txBody>
          <a:bodyPr/>
          <a:lstStyle/>
          <a:p>
            <a:fld id="{7C047D4A-9ADF-44E5-B789-F2D5555AADEB}" type="datetimeFigureOut">
              <a:rPr lang="es-ES" smtClean="0"/>
              <a:t>30/03/2021</a:t>
            </a:fld>
            <a:endParaRPr lang="es-ES"/>
          </a:p>
        </p:txBody>
      </p:sp>
      <p:sp>
        <p:nvSpPr>
          <p:cNvPr id="6" name="Marcador de pie de página 5">
            <a:extLst>
              <a:ext uri="{FF2B5EF4-FFF2-40B4-BE49-F238E27FC236}">
                <a16:creationId xmlns:a16="http://schemas.microsoft.com/office/drawing/2014/main" id="{4A5C7D77-CBAA-43C8-8B9C-BF7721DEC76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7D60097-E837-4AE4-A752-2082965C9CF1}"/>
              </a:ext>
            </a:extLst>
          </p:cNvPr>
          <p:cNvSpPr>
            <a:spLocks noGrp="1"/>
          </p:cNvSpPr>
          <p:nvPr>
            <p:ph type="sldNum" sz="quarter" idx="12"/>
          </p:nvPr>
        </p:nvSpPr>
        <p:spPr/>
        <p:txBody>
          <a:bodyPr/>
          <a:lstStyle/>
          <a:p>
            <a:fld id="{36E3952D-CBCF-4A61-9951-C5DAB7F5EE0D}" type="slidenum">
              <a:rPr lang="es-ES" smtClean="0"/>
              <a:t>‹Nº›</a:t>
            </a:fld>
            <a:endParaRPr lang="es-ES"/>
          </a:p>
        </p:txBody>
      </p:sp>
    </p:spTree>
    <p:extLst>
      <p:ext uri="{BB962C8B-B14F-4D97-AF65-F5344CB8AC3E}">
        <p14:creationId xmlns:p14="http://schemas.microsoft.com/office/powerpoint/2010/main" val="253101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A90DB5-5715-4B80-B07A-6674A7301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845F89D-C6EA-41EA-9D9F-1B594579DA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32F5BF8-9817-4EF6-9081-B5D2B0C54B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47D4A-9ADF-44E5-B789-F2D5555AADEB}" type="datetimeFigureOut">
              <a:rPr lang="es-ES" smtClean="0"/>
              <a:t>30/03/2021</a:t>
            </a:fld>
            <a:endParaRPr lang="es-ES"/>
          </a:p>
        </p:txBody>
      </p:sp>
      <p:sp>
        <p:nvSpPr>
          <p:cNvPr id="5" name="Marcador de pie de página 4">
            <a:extLst>
              <a:ext uri="{FF2B5EF4-FFF2-40B4-BE49-F238E27FC236}">
                <a16:creationId xmlns:a16="http://schemas.microsoft.com/office/drawing/2014/main" id="{7675E158-6C05-4FDC-83B1-4B1D2601D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9F482A1C-F9DC-4479-A5BF-336449CE92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3952D-CBCF-4A61-9951-C5DAB7F5EE0D}" type="slidenum">
              <a:rPr lang="es-ES" smtClean="0"/>
              <a:t>‹Nº›</a:t>
            </a:fld>
            <a:endParaRPr lang="es-ES"/>
          </a:p>
        </p:txBody>
      </p:sp>
    </p:spTree>
    <p:extLst>
      <p:ext uri="{BB962C8B-B14F-4D97-AF65-F5344CB8AC3E}">
        <p14:creationId xmlns:p14="http://schemas.microsoft.com/office/powerpoint/2010/main" val="1763152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kioscobloggero.wordpress.com/tag/augusto-pinochet/"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F9d3Ukt-eE8?feature=oembed"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YoXNlp0diX8?feature=oembed" TargetMode="External"/><Relationship Id="rId6" Type="http://schemas.openxmlformats.org/officeDocument/2006/relationships/image" Target="../media/image5.jpeg"/><Relationship Id="rId5" Type="http://schemas.openxmlformats.org/officeDocument/2006/relationships/hyperlink" Target="https://creativecommons.org/licenses/by-nc/3.0/" TargetMode="External"/><Relationship Id="rId4" Type="http://schemas.openxmlformats.org/officeDocument/2006/relationships/hyperlink" Target="https://www.greanvillepost.com/2019/09/10/venezuela-the-kind-of-freedom-the-chicago-boys-would-lik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descr="Un grupo de personas con traje formal&#10;&#10;Descripción generada automáticamente">
            <a:extLst>
              <a:ext uri="{FF2B5EF4-FFF2-40B4-BE49-F238E27FC236}">
                <a16:creationId xmlns:a16="http://schemas.microsoft.com/office/drawing/2014/main" id="{262B2DAB-0AE8-427B-8D6B-9846624D3B2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4779" r="27598" b="1"/>
          <a:stretch/>
        </p:blipFill>
        <p:spPr>
          <a:xfrm>
            <a:off x="3523488" y="10"/>
            <a:ext cx="8668512" cy="6857990"/>
          </a:xfrm>
          <a:prstGeom prst="rect">
            <a:avLst/>
          </a:prstGeom>
        </p:spPr>
      </p:pic>
      <p:sp>
        <p:nvSpPr>
          <p:cNvPr id="13" name="Rectangle 1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81E688A3-10A8-4C8D-866F-2BEC94E8606D}"/>
              </a:ext>
            </a:extLst>
          </p:cNvPr>
          <p:cNvSpPr>
            <a:spLocks noGrp="1"/>
          </p:cNvSpPr>
          <p:nvPr>
            <p:ph type="ctrTitle"/>
          </p:nvPr>
        </p:nvSpPr>
        <p:spPr>
          <a:xfrm>
            <a:off x="477981" y="1122363"/>
            <a:ext cx="4023360" cy="3204134"/>
          </a:xfrm>
        </p:spPr>
        <p:txBody>
          <a:bodyPr anchor="b">
            <a:normAutofit/>
          </a:bodyPr>
          <a:lstStyle/>
          <a:p>
            <a:pPr algn="l"/>
            <a:r>
              <a:rPr lang="es-ES" sz="4400"/>
              <a:t>Implementación del Modelo Neoliberal en Chile</a:t>
            </a:r>
          </a:p>
        </p:txBody>
      </p:sp>
      <p:sp>
        <p:nvSpPr>
          <p:cNvPr id="3" name="Subtítulo 2">
            <a:extLst>
              <a:ext uri="{FF2B5EF4-FFF2-40B4-BE49-F238E27FC236}">
                <a16:creationId xmlns:a16="http://schemas.microsoft.com/office/drawing/2014/main" id="{7D8E39FB-AFE5-4207-88DB-51AA4AD38EDA}"/>
              </a:ext>
            </a:extLst>
          </p:cNvPr>
          <p:cNvSpPr>
            <a:spLocks noGrp="1"/>
          </p:cNvSpPr>
          <p:nvPr>
            <p:ph type="subTitle" idx="1"/>
          </p:nvPr>
        </p:nvSpPr>
        <p:spPr>
          <a:xfrm>
            <a:off x="477980" y="4872922"/>
            <a:ext cx="4023359" cy="1208141"/>
          </a:xfrm>
        </p:spPr>
        <p:txBody>
          <a:bodyPr>
            <a:normAutofit/>
          </a:bodyPr>
          <a:lstStyle/>
          <a:p>
            <a:pPr algn="l"/>
            <a:r>
              <a:rPr lang="es-ES" sz="2000" dirty="0"/>
              <a:t>Historia – Segundo Medio</a:t>
            </a:r>
          </a:p>
          <a:p>
            <a:pPr algn="l"/>
            <a:r>
              <a:rPr lang="es-ES" sz="2000" dirty="0" err="1"/>
              <a:t>OA</a:t>
            </a:r>
            <a:r>
              <a:rPr lang="es-ES" sz="2000" dirty="0"/>
              <a:t>: 17   Clase: 6</a:t>
            </a:r>
          </a:p>
          <a:p>
            <a:pPr algn="l"/>
            <a:r>
              <a:rPr lang="es-ES" sz="2000" dirty="0"/>
              <a:t>Profesor Abraham López</a:t>
            </a: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uadroTexto 5">
            <a:extLst>
              <a:ext uri="{FF2B5EF4-FFF2-40B4-BE49-F238E27FC236}">
                <a16:creationId xmlns:a16="http://schemas.microsoft.com/office/drawing/2014/main" id="{41B038D9-D680-4C1E-8F97-1B5387FCE71D}"/>
              </a:ext>
            </a:extLst>
          </p:cNvPr>
          <p:cNvSpPr txBox="1"/>
          <p:nvPr/>
        </p:nvSpPr>
        <p:spPr>
          <a:xfrm>
            <a:off x="9705422" y="6657945"/>
            <a:ext cx="2486578"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3" tooltip="https://elkioscobloggero.wordpress.com/tag/augusto-pinochet/">
                  <a:extLst>
                    <a:ext uri="{A12FA001-AC4F-418D-AE19-62706E023703}">
                      <ahyp:hlinkClr xmlns:ahyp="http://schemas.microsoft.com/office/drawing/2018/hyperlinkcolor" val="tx"/>
                    </a:ext>
                  </a:extLst>
                </a:hlinkClick>
              </a:rPr>
              <a:t>Esta foto</a:t>
            </a:r>
            <a:r>
              <a:rPr lang="es-ES" sz="700">
                <a:solidFill>
                  <a:srgbClr val="FFFFFF"/>
                </a:solidFill>
              </a:rPr>
              <a:t> de Autor desconocido está bajo licencia </a:t>
            </a:r>
            <a:r>
              <a:rPr lang="es-E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s-ES" sz="700">
              <a:solidFill>
                <a:srgbClr val="FFFFFF"/>
              </a:solidFill>
            </a:endParaRPr>
          </a:p>
        </p:txBody>
      </p:sp>
    </p:spTree>
    <p:extLst>
      <p:ext uri="{BB962C8B-B14F-4D97-AF65-F5344CB8AC3E}">
        <p14:creationId xmlns:p14="http://schemas.microsoft.com/office/powerpoint/2010/main" val="373739120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ítulo 1">
            <a:extLst>
              <a:ext uri="{FF2B5EF4-FFF2-40B4-BE49-F238E27FC236}">
                <a16:creationId xmlns:a16="http://schemas.microsoft.com/office/drawing/2014/main" id="{684524EC-A01F-4C1F-BD9E-F41991EC4EA1}"/>
              </a:ext>
            </a:extLst>
          </p:cNvPr>
          <p:cNvSpPr>
            <a:spLocks noGrp="1"/>
          </p:cNvSpPr>
          <p:nvPr>
            <p:ph type="title"/>
          </p:nvPr>
        </p:nvSpPr>
        <p:spPr>
          <a:xfrm>
            <a:off x="786385" y="841248"/>
            <a:ext cx="5129600" cy="5340097"/>
          </a:xfrm>
        </p:spPr>
        <p:txBody>
          <a:bodyPr anchor="ctr">
            <a:normAutofit/>
          </a:bodyPr>
          <a:lstStyle/>
          <a:p>
            <a:r>
              <a:rPr lang="es-ES" sz="4800">
                <a:solidFill>
                  <a:schemeClr val="bg1"/>
                </a:solidFill>
              </a:rPr>
              <a:t>Objetivo</a:t>
            </a:r>
          </a:p>
        </p:txBody>
      </p:sp>
      <p:sp>
        <p:nvSpPr>
          <p:cNvPr id="3" name="Marcador de contenido 2">
            <a:extLst>
              <a:ext uri="{FF2B5EF4-FFF2-40B4-BE49-F238E27FC236}">
                <a16:creationId xmlns:a16="http://schemas.microsoft.com/office/drawing/2014/main" id="{78EAF1A4-8188-4933-8A5D-B7CDCC41DE2E}"/>
              </a:ext>
            </a:extLst>
          </p:cNvPr>
          <p:cNvSpPr>
            <a:spLocks noGrp="1"/>
          </p:cNvSpPr>
          <p:nvPr>
            <p:ph idx="1"/>
          </p:nvPr>
        </p:nvSpPr>
        <p:spPr>
          <a:xfrm>
            <a:off x="6464410" y="841247"/>
            <a:ext cx="4484536" cy="5340097"/>
          </a:xfrm>
        </p:spPr>
        <p:txBody>
          <a:bodyPr anchor="ctr">
            <a:normAutofit/>
          </a:bodyPr>
          <a:lstStyle/>
          <a:p>
            <a:pPr marL="0" indent="0">
              <a:buNone/>
            </a:pPr>
            <a:r>
              <a:rPr lang="es-ES" sz="1800" dirty="0">
                <a:solidFill>
                  <a:schemeClr val="tx2"/>
                </a:solidFill>
              </a:rPr>
              <a:t>Evaluar el modelo económico implementado en Chile durante la dictadura considerando el cambio en el rol del estado, principales políticas económicas e implementación.</a:t>
            </a:r>
          </a:p>
        </p:txBody>
      </p:sp>
    </p:spTree>
    <p:extLst>
      <p:ext uri="{BB962C8B-B14F-4D97-AF65-F5344CB8AC3E}">
        <p14:creationId xmlns:p14="http://schemas.microsoft.com/office/powerpoint/2010/main" val="427613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E671EC-ACB3-4927-BFF9-EED0D0F72F64}"/>
              </a:ext>
            </a:extLst>
          </p:cNvPr>
          <p:cNvSpPr>
            <a:spLocks noGrp="1"/>
          </p:cNvSpPr>
          <p:nvPr>
            <p:ph type="title"/>
          </p:nvPr>
        </p:nvSpPr>
        <p:spPr>
          <a:xfrm>
            <a:off x="838200" y="365126"/>
            <a:ext cx="5340605" cy="1146176"/>
          </a:xfrm>
        </p:spPr>
        <p:txBody>
          <a:bodyPr>
            <a:normAutofit/>
          </a:bodyPr>
          <a:lstStyle/>
          <a:p>
            <a:r>
              <a:rPr lang="es-ES" dirty="0"/>
              <a:t>INICIO</a:t>
            </a:r>
          </a:p>
        </p:txBody>
      </p:sp>
      <p:sp>
        <p:nvSpPr>
          <p:cNvPr id="11" name="Freeform: Shape 10">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Content Placeholder 7">
            <a:extLst>
              <a:ext uri="{FF2B5EF4-FFF2-40B4-BE49-F238E27FC236}">
                <a16:creationId xmlns:a16="http://schemas.microsoft.com/office/drawing/2014/main" id="{CA27E49A-5F10-4B10-8907-7D6105D7507A}"/>
              </a:ext>
            </a:extLst>
          </p:cNvPr>
          <p:cNvSpPr>
            <a:spLocks noGrp="1"/>
          </p:cNvSpPr>
          <p:nvPr>
            <p:ph idx="1"/>
          </p:nvPr>
        </p:nvSpPr>
        <p:spPr>
          <a:xfrm>
            <a:off x="343678" y="2163957"/>
            <a:ext cx="3603171" cy="3639684"/>
          </a:xfrm>
        </p:spPr>
        <p:txBody>
          <a:bodyPr anchor="ctr">
            <a:normAutofit/>
          </a:bodyPr>
          <a:lstStyle/>
          <a:p>
            <a:pPr marL="0" indent="0" algn="just">
              <a:buNone/>
            </a:pPr>
            <a:r>
              <a:rPr lang="es-CL" sz="2000" dirty="0">
                <a:solidFill>
                  <a:srgbClr val="FFFFFF"/>
                </a:solidFill>
              </a:rPr>
              <a:t>¿Cómo se implementó el nuevo modelo económico en Chile?</a:t>
            </a:r>
          </a:p>
          <a:p>
            <a:pPr marL="0" indent="0" algn="just">
              <a:buNone/>
            </a:pPr>
            <a:endParaRPr lang="es-CL" sz="2000" dirty="0">
              <a:solidFill>
                <a:srgbClr val="FFFFFF"/>
              </a:solidFill>
            </a:endParaRPr>
          </a:p>
          <a:p>
            <a:pPr marL="0" indent="0" algn="just">
              <a:buNone/>
            </a:pPr>
            <a:r>
              <a:rPr lang="es-CL" sz="2000" dirty="0">
                <a:solidFill>
                  <a:srgbClr val="FFFFFF"/>
                </a:solidFill>
              </a:rPr>
              <a:t>¿Qué rol cumplió Estados Unidos?</a:t>
            </a:r>
          </a:p>
          <a:p>
            <a:pPr marL="0" indent="0" algn="just">
              <a:buNone/>
            </a:pPr>
            <a:endParaRPr lang="es-CL" sz="2000" dirty="0">
              <a:solidFill>
                <a:srgbClr val="FFFFFF"/>
              </a:solidFill>
            </a:endParaRPr>
          </a:p>
          <a:p>
            <a:pPr marL="0" indent="0" algn="just">
              <a:buNone/>
            </a:pPr>
            <a:r>
              <a:rPr lang="es-CL" sz="2000" dirty="0">
                <a:solidFill>
                  <a:srgbClr val="FFFFFF"/>
                </a:solidFill>
              </a:rPr>
              <a:t>¿Qué sabes sobre el modelo neoliberal?</a:t>
            </a:r>
          </a:p>
        </p:txBody>
      </p:sp>
      <p:pic>
        <p:nvPicPr>
          <p:cNvPr id="4" name="Elementos multimedia en línea 3" title="Neoliberalismo La Doctrina del Shock  El Caso chileno">
            <a:hlinkClick r:id="" action="ppaction://media"/>
            <a:extLst>
              <a:ext uri="{FF2B5EF4-FFF2-40B4-BE49-F238E27FC236}">
                <a16:creationId xmlns:a16="http://schemas.microsoft.com/office/drawing/2014/main" id="{6B75AC65-4156-4D3B-B5BC-E2119B11272A}"/>
              </a:ext>
            </a:extLst>
          </p:cNvPr>
          <p:cNvPicPr>
            <a:picLocks noRot="1" noChangeAspect="1"/>
          </p:cNvPicPr>
          <p:nvPr>
            <a:videoFile r:link="rId1"/>
          </p:nvPr>
        </p:nvPicPr>
        <p:blipFill>
          <a:blip r:embed="rId4"/>
          <a:stretch>
            <a:fillRect/>
          </a:stretch>
        </p:blipFill>
        <p:spPr>
          <a:xfrm>
            <a:off x="6275132" y="2529537"/>
            <a:ext cx="5170711" cy="2908524"/>
          </a:xfrm>
          <a:custGeom>
            <a:avLst/>
            <a:gdLst/>
            <a:ahLst/>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97958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1">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534939"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descr="Tabla&#10;&#10;Descripción generada automáticamente">
            <a:extLst>
              <a:ext uri="{FF2B5EF4-FFF2-40B4-BE49-F238E27FC236}">
                <a16:creationId xmlns:a16="http://schemas.microsoft.com/office/drawing/2014/main" id="{9DEB92EE-4962-4EC3-A756-0F5964C13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725" y="750062"/>
            <a:ext cx="6642100" cy="5003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ítulo 1">
            <a:extLst>
              <a:ext uri="{FF2B5EF4-FFF2-40B4-BE49-F238E27FC236}">
                <a16:creationId xmlns:a16="http://schemas.microsoft.com/office/drawing/2014/main" id="{8D3BA1B9-D608-4F0B-9D46-CF170A6D81E4}"/>
              </a:ext>
            </a:extLst>
          </p:cNvPr>
          <p:cNvSpPr>
            <a:spLocks noGrp="1"/>
          </p:cNvSpPr>
          <p:nvPr>
            <p:ph type="title"/>
          </p:nvPr>
        </p:nvSpPr>
        <p:spPr>
          <a:xfrm>
            <a:off x="7801156" y="640263"/>
            <a:ext cx="3812708" cy="1344975"/>
          </a:xfrm>
        </p:spPr>
        <p:txBody>
          <a:bodyPr>
            <a:normAutofit/>
          </a:bodyPr>
          <a:lstStyle/>
          <a:p>
            <a:r>
              <a:rPr lang="es-ES" sz="3100"/>
              <a:t>La doctrina del shock y nuevo rol del Estado</a:t>
            </a:r>
          </a:p>
        </p:txBody>
      </p:sp>
      <p:sp>
        <p:nvSpPr>
          <p:cNvPr id="3" name="Marcador de contenido 2">
            <a:extLst>
              <a:ext uri="{FF2B5EF4-FFF2-40B4-BE49-F238E27FC236}">
                <a16:creationId xmlns:a16="http://schemas.microsoft.com/office/drawing/2014/main" id="{7606E223-2FCF-4B99-8033-365197EA3EDB}"/>
              </a:ext>
            </a:extLst>
          </p:cNvPr>
          <p:cNvSpPr>
            <a:spLocks noGrp="1"/>
          </p:cNvSpPr>
          <p:nvPr>
            <p:ph idx="1"/>
          </p:nvPr>
        </p:nvSpPr>
        <p:spPr>
          <a:xfrm>
            <a:off x="7797800" y="2120900"/>
            <a:ext cx="3822700" cy="3771900"/>
          </a:xfrm>
        </p:spPr>
        <p:txBody>
          <a:bodyPr wrap="square" anchor="t">
            <a:normAutofit/>
          </a:bodyPr>
          <a:lstStyle/>
          <a:p>
            <a:pPr marL="0" indent="0" algn="just">
              <a:buNone/>
            </a:pPr>
            <a:r>
              <a:rPr lang="es-ES" sz="2000" dirty="0"/>
              <a:t>Para acelerar el transito de un modelo que había estado marcado por la intervención estatal al nuevo modelo, se utilizo el terror por parte del Estado. </a:t>
            </a:r>
          </a:p>
          <a:p>
            <a:pPr marL="0" indent="0" algn="just">
              <a:buNone/>
            </a:pPr>
            <a:endParaRPr lang="es-ES" sz="2000" dirty="0"/>
          </a:p>
          <a:p>
            <a:pPr marL="0" indent="0" algn="just">
              <a:buNone/>
            </a:pPr>
            <a:r>
              <a:rPr lang="es-ES" sz="2000" dirty="0"/>
              <a:t>Retomando los principios liberales clásicos, se busca limitar la participación del Estado a mera regulación. Se genera un </a:t>
            </a:r>
            <a:r>
              <a:rPr lang="es-ES" sz="2000" b="1" dirty="0"/>
              <a:t>Estado subsidiario.</a:t>
            </a:r>
          </a:p>
          <a:p>
            <a:pPr marL="0" indent="0">
              <a:buNone/>
            </a:pPr>
            <a:endParaRPr lang="es-ES" sz="2000" dirty="0"/>
          </a:p>
          <a:p>
            <a:pPr marL="0" indent="0">
              <a:buNone/>
            </a:pPr>
            <a:endParaRPr lang="es-ES" sz="2000" dirty="0"/>
          </a:p>
        </p:txBody>
      </p:sp>
    </p:spTree>
    <p:extLst>
      <p:ext uri="{BB962C8B-B14F-4D97-AF65-F5344CB8AC3E}">
        <p14:creationId xmlns:p14="http://schemas.microsoft.com/office/powerpoint/2010/main" val="935050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CDF6DAD-6680-48EA-B64B-A5F5A4E46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94" y="364885"/>
            <a:ext cx="6025896" cy="57929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E152622-2A2D-4932-8993-6E1F2343476F}"/>
              </a:ext>
            </a:extLst>
          </p:cNvPr>
          <p:cNvSpPr>
            <a:spLocks noGrp="1"/>
          </p:cNvSpPr>
          <p:nvPr>
            <p:ph type="title"/>
          </p:nvPr>
        </p:nvSpPr>
        <p:spPr>
          <a:xfrm>
            <a:off x="950976" y="700186"/>
            <a:ext cx="5374494" cy="1188720"/>
          </a:xfrm>
        </p:spPr>
        <p:txBody>
          <a:bodyPr anchor="ctr">
            <a:normAutofit/>
          </a:bodyPr>
          <a:lstStyle/>
          <a:p>
            <a:r>
              <a:rPr lang="es-ES">
                <a:solidFill>
                  <a:schemeClr val="bg1"/>
                </a:solidFill>
              </a:rPr>
              <a:t>Los Chicago Boys</a:t>
            </a:r>
          </a:p>
        </p:txBody>
      </p:sp>
      <p:sp>
        <p:nvSpPr>
          <p:cNvPr id="10" name="Content Placeholder 9">
            <a:extLst>
              <a:ext uri="{FF2B5EF4-FFF2-40B4-BE49-F238E27FC236}">
                <a16:creationId xmlns:a16="http://schemas.microsoft.com/office/drawing/2014/main" id="{C9521776-DFD7-496D-8FBB-0D7635EA4D12}"/>
              </a:ext>
            </a:extLst>
          </p:cNvPr>
          <p:cNvSpPr>
            <a:spLocks noGrp="1"/>
          </p:cNvSpPr>
          <p:nvPr>
            <p:ph idx="1"/>
          </p:nvPr>
        </p:nvSpPr>
        <p:spPr>
          <a:xfrm>
            <a:off x="950976" y="2066544"/>
            <a:ext cx="5374494" cy="3788346"/>
          </a:xfrm>
        </p:spPr>
        <p:txBody>
          <a:bodyPr>
            <a:normAutofit/>
          </a:bodyPr>
          <a:lstStyle/>
          <a:p>
            <a:pPr marL="0" indent="0" algn="just">
              <a:buNone/>
            </a:pPr>
            <a:r>
              <a:rPr lang="es-CL" sz="2000" dirty="0">
                <a:solidFill>
                  <a:schemeClr val="bg1"/>
                </a:solidFill>
              </a:rPr>
              <a:t>En un intento por aumentar su influencia, EE.UU beca durante la década de los 60 a estudiantes chilenos para que estudien economía.</a:t>
            </a:r>
          </a:p>
          <a:p>
            <a:pPr marL="0" indent="0" algn="just">
              <a:buNone/>
            </a:pPr>
            <a:endParaRPr lang="es-CL" sz="2000" dirty="0">
              <a:solidFill>
                <a:schemeClr val="bg1"/>
              </a:solidFill>
            </a:endParaRPr>
          </a:p>
          <a:p>
            <a:pPr marL="0" indent="0" algn="just">
              <a:buNone/>
            </a:pPr>
            <a:r>
              <a:rPr lang="es-CL" sz="2000" dirty="0">
                <a:solidFill>
                  <a:schemeClr val="bg1"/>
                </a:solidFill>
              </a:rPr>
              <a:t>Esos profesionales serían los que diseñarían el nuevo modelo económico chileno.</a:t>
            </a:r>
          </a:p>
          <a:p>
            <a:pPr marL="0" indent="0" algn="just">
              <a:buNone/>
            </a:pPr>
            <a:endParaRPr lang="es-CL" sz="2000" dirty="0">
              <a:solidFill>
                <a:schemeClr val="bg1"/>
              </a:solidFill>
            </a:endParaRPr>
          </a:p>
          <a:p>
            <a:pPr marL="0" indent="0" algn="just">
              <a:buNone/>
            </a:pPr>
            <a:r>
              <a:rPr lang="es-CL" sz="2000" dirty="0">
                <a:solidFill>
                  <a:schemeClr val="bg1"/>
                </a:solidFill>
              </a:rPr>
              <a:t>Este se implementó durante la dictadura aprovechando el dominio de la situación dado por la supresión del Estado de Derecho.</a:t>
            </a:r>
          </a:p>
        </p:txBody>
      </p:sp>
      <p:pic>
        <p:nvPicPr>
          <p:cNvPr id="5" name="Marcador de contenido 4" descr="Foto en blanco y negro de un grupo de personas posando para una foto&#10;&#10;Descripción generada automáticamente">
            <a:extLst>
              <a:ext uri="{FF2B5EF4-FFF2-40B4-BE49-F238E27FC236}">
                <a16:creationId xmlns:a16="http://schemas.microsoft.com/office/drawing/2014/main" id="{9E6A340E-F7C1-4C92-A0D5-54E423A98C96}"/>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742" r="1139" b="4"/>
          <a:stretch/>
        </p:blipFill>
        <p:spPr>
          <a:xfrm>
            <a:off x="6930766" y="3368894"/>
            <a:ext cx="4975095" cy="2788920"/>
          </a:xfrm>
          <a:prstGeom prst="rect">
            <a:avLst/>
          </a:prstGeom>
        </p:spPr>
      </p:pic>
      <p:sp>
        <p:nvSpPr>
          <p:cNvPr id="6" name="CuadroTexto 5">
            <a:extLst>
              <a:ext uri="{FF2B5EF4-FFF2-40B4-BE49-F238E27FC236}">
                <a16:creationId xmlns:a16="http://schemas.microsoft.com/office/drawing/2014/main" id="{68BE54C5-5756-4BC2-A01F-63F3188E3BC8}"/>
              </a:ext>
            </a:extLst>
          </p:cNvPr>
          <p:cNvSpPr txBox="1"/>
          <p:nvPr/>
        </p:nvSpPr>
        <p:spPr>
          <a:xfrm>
            <a:off x="8557179" y="5957759"/>
            <a:ext cx="2347117"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4" tooltip="https://www.greanvillepost.com/2019/09/10/venezuela-the-kind-of-freedom-the-chicago-boys-would-like/">
                  <a:extLst>
                    <a:ext uri="{A12FA001-AC4F-418D-AE19-62706E023703}">
                      <ahyp:hlinkClr xmlns:ahyp="http://schemas.microsoft.com/office/drawing/2018/hyperlinkcolor" val="tx"/>
                    </a:ext>
                  </a:extLst>
                </a:hlinkClick>
              </a:rPr>
              <a:t>Esta foto</a:t>
            </a:r>
            <a:r>
              <a:rPr lang="es-ES" sz="700">
                <a:solidFill>
                  <a:srgbClr val="FFFFFF"/>
                </a:solidFill>
              </a:rPr>
              <a:t> de Autor desconocido está bajo licencia </a:t>
            </a:r>
            <a:r>
              <a:rPr lang="es-ES" sz="700">
                <a:solidFill>
                  <a:srgbClr val="FFFFFF"/>
                </a:solidFill>
                <a:hlinkClick r:id="rId5" tooltip="https://creativecommons.org/licenses/by-nc/3.0/">
                  <a:extLst>
                    <a:ext uri="{A12FA001-AC4F-418D-AE19-62706E023703}">
                      <ahyp:hlinkClr xmlns:ahyp="http://schemas.microsoft.com/office/drawing/2018/hyperlinkcolor" val="tx"/>
                    </a:ext>
                  </a:extLst>
                </a:hlinkClick>
              </a:rPr>
              <a:t>CC BY-NC</a:t>
            </a:r>
            <a:endParaRPr lang="es-ES" sz="700">
              <a:solidFill>
                <a:srgbClr val="FFFFFF"/>
              </a:solidFill>
            </a:endParaRPr>
          </a:p>
        </p:txBody>
      </p:sp>
      <p:pic>
        <p:nvPicPr>
          <p:cNvPr id="8" name="Elementos multimedia en línea 7" title="Los Chicos de Chicago. Dￃﾩcada de 1970.">
            <a:hlinkClick r:id="" action="ppaction://media"/>
            <a:extLst>
              <a:ext uri="{FF2B5EF4-FFF2-40B4-BE49-F238E27FC236}">
                <a16:creationId xmlns:a16="http://schemas.microsoft.com/office/drawing/2014/main" id="{D203A224-6796-4F12-BCBB-E1A13B7FD225}"/>
              </a:ext>
            </a:extLst>
          </p:cNvPr>
          <p:cNvPicPr>
            <a:picLocks noRot="1" noChangeAspect="1"/>
          </p:cNvPicPr>
          <p:nvPr>
            <a:videoFile r:link="rId1"/>
          </p:nvPr>
        </p:nvPicPr>
        <p:blipFill>
          <a:blip r:embed="rId6"/>
          <a:stretch>
            <a:fillRect/>
          </a:stretch>
        </p:blipFill>
        <p:spPr>
          <a:xfrm>
            <a:off x="6930766" y="364885"/>
            <a:ext cx="4885413" cy="2748045"/>
          </a:xfrm>
          <a:prstGeom prst="rect">
            <a:avLst/>
          </a:prstGeom>
        </p:spPr>
      </p:pic>
    </p:spTree>
    <p:extLst>
      <p:ext uri="{BB962C8B-B14F-4D97-AF65-F5344CB8AC3E}">
        <p14:creationId xmlns:p14="http://schemas.microsoft.com/office/powerpoint/2010/main" val="208349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4C525A7-70FC-4425-853E-63AA9306928F}"/>
              </a:ext>
            </a:extLst>
          </p:cNvPr>
          <p:cNvPicPr>
            <a:picLocks noChangeAspect="1"/>
          </p:cNvPicPr>
          <p:nvPr/>
        </p:nvPicPr>
        <p:blipFill rotWithShape="1">
          <a:blip r:embed="rId2"/>
          <a:srcRect l="22886" r="2" b="2"/>
          <a:stretch/>
        </p:blipFill>
        <p:spPr>
          <a:xfrm>
            <a:off x="3809238" y="10"/>
            <a:ext cx="8382762" cy="6857990"/>
          </a:xfrm>
          <a:prstGeom prst="rect">
            <a:avLst/>
          </a:prstGeom>
        </p:spPr>
      </p:pic>
      <p:sp>
        <p:nvSpPr>
          <p:cNvPr id="12"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3848551-73F9-48ED-9374-E468703FAF99}"/>
              </a:ext>
            </a:extLst>
          </p:cNvPr>
          <p:cNvSpPr>
            <a:spLocks noGrp="1"/>
          </p:cNvSpPr>
          <p:nvPr>
            <p:ph type="title"/>
          </p:nvPr>
        </p:nvSpPr>
        <p:spPr>
          <a:xfrm>
            <a:off x="371094" y="1161288"/>
            <a:ext cx="3438144" cy="1124712"/>
          </a:xfrm>
        </p:spPr>
        <p:txBody>
          <a:bodyPr anchor="b">
            <a:normAutofit/>
          </a:bodyPr>
          <a:lstStyle/>
          <a:p>
            <a:r>
              <a:rPr lang="es-ES" sz="2800"/>
              <a:t>Análisis de fuente</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42844ECD-784D-432D-8049-59FF0E5B1802}"/>
              </a:ext>
            </a:extLst>
          </p:cNvPr>
          <p:cNvSpPr>
            <a:spLocks noGrp="1"/>
          </p:cNvSpPr>
          <p:nvPr>
            <p:ph idx="1"/>
          </p:nvPr>
        </p:nvSpPr>
        <p:spPr>
          <a:xfrm>
            <a:off x="371094" y="2718054"/>
            <a:ext cx="3438906" cy="3207258"/>
          </a:xfrm>
        </p:spPr>
        <p:txBody>
          <a:bodyPr anchor="t">
            <a:normAutofit/>
          </a:bodyPr>
          <a:lstStyle/>
          <a:p>
            <a:pPr marL="0" indent="0" algn="just">
              <a:buNone/>
            </a:pPr>
            <a:r>
              <a:rPr lang="es-ES" sz="1700" dirty="0"/>
              <a:t>a. ¿Cuáles son las principales propuestas mencionadas en la fuente?</a:t>
            </a:r>
          </a:p>
          <a:p>
            <a:pPr marL="0" indent="0" algn="just">
              <a:buNone/>
            </a:pPr>
            <a:endParaRPr lang="es-ES" sz="1700" dirty="0"/>
          </a:p>
          <a:p>
            <a:pPr marL="0" indent="0" algn="just">
              <a:buNone/>
            </a:pPr>
            <a:r>
              <a:rPr lang="es-ES" sz="1700" dirty="0"/>
              <a:t>b. ¿Cuáles consideras correctas? Justifica</a:t>
            </a:r>
          </a:p>
          <a:p>
            <a:pPr marL="0" indent="0" algn="just">
              <a:buNone/>
            </a:pPr>
            <a:endParaRPr lang="es-ES" sz="1700" dirty="0"/>
          </a:p>
          <a:p>
            <a:pPr marL="0" indent="0" algn="just">
              <a:buNone/>
            </a:pPr>
            <a:r>
              <a:rPr lang="es-ES" sz="1700" dirty="0"/>
              <a:t>c. ¿Cuáles pudieron generar problemas? Justifica</a:t>
            </a:r>
          </a:p>
        </p:txBody>
      </p:sp>
      <p:sp>
        <p:nvSpPr>
          <p:cNvPr id="4" name="Rectángulo 3">
            <a:extLst>
              <a:ext uri="{FF2B5EF4-FFF2-40B4-BE49-F238E27FC236}">
                <a16:creationId xmlns:a16="http://schemas.microsoft.com/office/drawing/2014/main" id="{1E21CFDB-6FCC-4CB5-AC52-92E24879D139}"/>
              </a:ext>
            </a:extLst>
          </p:cNvPr>
          <p:cNvSpPr/>
          <p:nvPr/>
        </p:nvSpPr>
        <p:spPr>
          <a:xfrm>
            <a:off x="5121117" y="859053"/>
            <a:ext cx="6096000" cy="523220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a:spcAft>
                <a:spcPts val="600"/>
              </a:spcAft>
            </a:pPr>
            <a:r>
              <a:rPr lang="es-ES" dirty="0"/>
              <a:t>7. La eliminación de la mayor cantidad posible de obstáculos que, hoy por hoy, entorpecen el desarrollo del libre mercado. Por ejemplo, suspender, en el caso de las personas que van a emplearse, la ley actual que impide el despido de los trabajadores. En la actualidad, esta ley causa desempleo. (…) Asimismo, eliminar la mayor cantidad posible de controles sobre los precios y salarios. La eliminación de la inflación llevará a una rápida expansión del mercado de capitales, lo cual facilitará en gran medida la privatización de empresas y actividades que aún se encuentran en manos del Estado. (…) El más importante paso en este sentido es la liberalización del comercio internacional para, de este modo, proveer de una efectiva competitividad a las empresas chilenas y promover la expansión tanto de las importaciones como de las exportaciones. </a:t>
            </a:r>
          </a:p>
          <a:p>
            <a:pPr algn="just">
              <a:spcAft>
                <a:spcPts val="600"/>
              </a:spcAft>
            </a:pPr>
            <a:endParaRPr lang="es-ES" dirty="0"/>
          </a:p>
          <a:p>
            <a:pPr algn="just">
              <a:spcAft>
                <a:spcPts val="600"/>
              </a:spcAft>
            </a:pPr>
            <a:r>
              <a:rPr lang="es-ES" dirty="0"/>
              <a:t>Fuente: Carta de Milton Friedman a Augusto Pinochet (21 de abril de 1975).</a:t>
            </a:r>
          </a:p>
        </p:txBody>
      </p:sp>
    </p:spTree>
    <p:extLst>
      <p:ext uri="{BB962C8B-B14F-4D97-AF65-F5344CB8AC3E}">
        <p14:creationId xmlns:p14="http://schemas.microsoft.com/office/powerpoint/2010/main" val="177796624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4B3B963-C99B-4D14-B414-8A6A76BC2B6B}"/>
              </a:ext>
            </a:extLst>
          </p:cNvPr>
          <p:cNvSpPr>
            <a:spLocks noGrp="1"/>
          </p:cNvSpPr>
          <p:nvPr>
            <p:ph type="title"/>
          </p:nvPr>
        </p:nvSpPr>
        <p:spPr>
          <a:xfrm>
            <a:off x="6775703" y="566928"/>
            <a:ext cx="4578337" cy="1161288"/>
          </a:xfrm>
        </p:spPr>
        <p:txBody>
          <a:bodyPr anchor="b">
            <a:normAutofit/>
          </a:bodyPr>
          <a:lstStyle/>
          <a:p>
            <a:r>
              <a:rPr lang="es-ES" sz="3600" dirty="0"/>
              <a:t>Ejes del Estado subsidiario</a:t>
            </a:r>
          </a:p>
        </p:txBody>
      </p:sp>
      <p:pic>
        <p:nvPicPr>
          <p:cNvPr id="4" name="Imagen 3" descr="Tabla&#10;&#10;Descripción generada automáticamente">
            <a:extLst>
              <a:ext uri="{FF2B5EF4-FFF2-40B4-BE49-F238E27FC236}">
                <a16:creationId xmlns:a16="http://schemas.microsoft.com/office/drawing/2014/main" id="{9062DB69-B92F-43C6-BE10-4878299ACBE5}"/>
              </a:ext>
            </a:extLst>
          </p:cNvPr>
          <p:cNvPicPr>
            <a:picLocks noChangeAspect="1"/>
          </p:cNvPicPr>
          <p:nvPr/>
        </p:nvPicPr>
        <p:blipFill rotWithShape="1">
          <a:blip r:embed="rId2">
            <a:extLst>
              <a:ext uri="{28A0092B-C50C-407E-A947-70E740481C1C}">
                <a14:useLocalDpi xmlns:a14="http://schemas.microsoft.com/office/drawing/2010/main" val="0"/>
              </a:ext>
            </a:extLst>
          </a:blip>
          <a:srcRect r="-3" b="1358"/>
          <a:stretch/>
        </p:blipFill>
        <p:spPr>
          <a:xfrm>
            <a:off x="838199" y="566928"/>
            <a:ext cx="5157216" cy="52852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Marcador de contenido 2">
            <a:extLst>
              <a:ext uri="{FF2B5EF4-FFF2-40B4-BE49-F238E27FC236}">
                <a16:creationId xmlns:a16="http://schemas.microsoft.com/office/drawing/2014/main" id="{AB337795-B240-44F8-B7DB-D969BB837F22}"/>
              </a:ext>
            </a:extLst>
          </p:cNvPr>
          <p:cNvSpPr>
            <a:spLocks noGrp="1"/>
          </p:cNvSpPr>
          <p:nvPr>
            <p:ph idx="1"/>
          </p:nvPr>
        </p:nvSpPr>
        <p:spPr>
          <a:xfrm>
            <a:off x="6775704" y="2057400"/>
            <a:ext cx="4572000" cy="3776472"/>
          </a:xfrm>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s-ES" sz="1800" dirty="0"/>
              <a:t>Durante la dictadura militar se apuntó a disminuir fuertemente el gasto público, motivando en su reemplazo la participación privada.</a:t>
            </a:r>
          </a:p>
          <a:p>
            <a:pPr marL="0" indent="0" algn="just">
              <a:buNone/>
            </a:pPr>
            <a:endParaRPr lang="es-ES" sz="1800" dirty="0"/>
          </a:p>
          <a:p>
            <a:pPr marL="0" indent="0" algn="just">
              <a:buNone/>
            </a:pPr>
            <a:r>
              <a:rPr lang="es-ES" sz="1800" dirty="0"/>
              <a:t>La inversión privada fue tanto nacional como extranjera, se privilegió fuertemente la apertura comercial del país.</a:t>
            </a:r>
          </a:p>
          <a:p>
            <a:pPr marL="0" indent="0" algn="just">
              <a:buNone/>
            </a:pPr>
            <a:endParaRPr lang="es-ES" sz="1800" dirty="0"/>
          </a:p>
          <a:p>
            <a:pPr marL="0" indent="0" algn="just">
              <a:buNone/>
            </a:pPr>
            <a:r>
              <a:rPr lang="es-ES" sz="1800" dirty="0"/>
              <a:t>Se motivó una diversificación de las exportaciones, apoyando el sector pesquero, frutícola y forestal.</a:t>
            </a:r>
          </a:p>
        </p:txBody>
      </p:sp>
      <p:sp>
        <p:nvSpPr>
          <p:cNvPr id="11" name="Rectangle 10">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64637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10">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6" name="Rectangle 12">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14">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48" name="Rectangle 16">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525441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6" name="Imagen 5" descr="Tabla&#10;&#10;Descripción generada automáticamente">
            <a:extLst>
              <a:ext uri="{FF2B5EF4-FFF2-40B4-BE49-F238E27FC236}">
                <a16:creationId xmlns:a16="http://schemas.microsoft.com/office/drawing/2014/main" id="{F2ABC90B-5FD5-4CBC-AA03-4093409A80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100" y="457200"/>
            <a:ext cx="11163300" cy="3403600"/>
          </a:xfrm>
          <a:prstGeom prst="rect">
            <a:avLst/>
          </a:prstGeom>
        </p:spPr>
      </p:pic>
      <p:sp>
        <p:nvSpPr>
          <p:cNvPr id="2" name="Título 1">
            <a:extLst>
              <a:ext uri="{FF2B5EF4-FFF2-40B4-BE49-F238E27FC236}">
                <a16:creationId xmlns:a16="http://schemas.microsoft.com/office/drawing/2014/main" id="{FA48E9D2-7DBD-45F1-91D9-F0136EE2F813}"/>
              </a:ext>
            </a:extLst>
          </p:cNvPr>
          <p:cNvSpPr>
            <a:spLocks noGrp="1"/>
          </p:cNvSpPr>
          <p:nvPr>
            <p:ph type="title"/>
          </p:nvPr>
        </p:nvSpPr>
        <p:spPr>
          <a:xfrm>
            <a:off x="1051560" y="4444332"/>
            <a:ext cx="3558466" cy="1645920"/>
          </a:xfrm>
        </p:spPr>
        <p:txBody>
          <a:bodyPr>
            <a:normAutofit/>
          </a:bodyPr>
          <a:lstStyle/>
          <a:p>
            <a:r>
              <a:rPr lang="es-ES" sz="3200" dirty="0"/>
              <a:t>Consecuencias del modelo</a:t>
            </a:r>
          </a:p>
        </p:txBody>
      </p:sp>
      <p:sp>
        <p:nvSpPr>
          <p:cNvPr id="3" name="Marcador de contenido 2">
            <a:extLst>
              <a:ext uri="{FF2B5EF4-FFF2-40B4-BE49-F238E27FC236}">
                <a16:creationId xmlns:a16="http://schemas.microsoft.com/office/drawing/2014/main" id="{CFA67A01-B935-47BA-8EC6-B079D564003E}"/>
              </a:ext>
            </a:extLst>
          </p:cNvPr>
          <p:cNvSpPr>
            <a:spLocks noGrp="1"/>
          </p:cNvSpPr>
          <p:nvPr>
            <p:ph idx="1"/>
          </p:nvPr>
        </p:nvSpPr>
        <p:spPr>
          <a:xfrm>
            <a:off x="4965917" y="3960529"/>
            <a:ext cx="7093549" cy="2662213"/>
          </a:xfrm>
        </p:spPr>
        <p:style>
          <a:lnRef idx="2">
            <a:schemeClr val="dk1"/>
          </a:lnRef>
          <a:fillRef idx="1">
            <a:schemeClr val="lt1"/>
          </a:fillRef>
          <a:effectRef idx="0">
            <a:schemeClr val="dk1"/>
          </a:effectRef>
          <a:fontRef idx="minor">
            <a:schemeClr val="dk1"/>
          </a:fontRef>
        </p:style>
        <p:txBody>
          <a:bodyPr wrap="square" anchor="t">
            <a:noAutofit/>
          </a:bodyPr>
          <a:lstStyle/>
          <a:p>
            <a:pPr marL="0" indent="0">
              <a:buNone/>
            </a:pPr>
            <a:r>
              <a:rPr lang="es-ES" sz="1400" dirty="0"/>
              <a:t>Mediante la apertura comercial aumento la disponibilidad de bienes para consumo. Sumado al crédito, la gente comenzó a comprar mas. </a:t>
            </a:r>
          </a:p>
          <a:p>
            <a:pPr marL="0" indent="0">
              <a:buNone/>
            </a:pPr>
            <a:endParaRPr lang="es-ES" sz="1400" dirty="0"/>
          </a:p>
          <a:p>
            <a:pPr marL="0" indent="0">
              <a:buNone/>
            </a:pPr>
            <a:r>
              <a:rPr lang="es-ES" sz="1400" dirty="0"/>
              <a:t>Se privatizó el sistema de pensiones y se generó una alternativa privada al sistema de salud.</a:t>
            </a:r>
          </a:p>
          <a:p>
            <a:pPr marL="0" indent="0">
              <a:buNone/>
            </a:pPr>
            <a:endParaRPr lang="es-ES" sz="1400" dirty="0"/>
          </a:p>
          <a:p>
            <a:pPr marL="0" indent="0">
              <a:buNone/>
            </a:pPr>
            <a:r>
              <a:rPr lang="es-ES" sz="1400" dirty="0"/>
              <a:t>Se descentralizó el sistema educativo y se crearon las alternativas de financiamiento compartido en primaria y secundaria y educación privada universitaria.</a:t>
            </a:r>
          </a:p>
          <a:p>
            <a:pPr marL="0" indent="0">
              <a:buNone/>
            </a:pPr>
            <a:endParaRPr lang="es-ES" sz="1400" dirty="0"/>
          </a:p>
          <a:p>
            <a:pPr marL="0" indent="0">
              <a:buNone/>
            </a:pPr>
            <a:r>
              <a:rPr lang="es-ES" sz="1400" dirty="0"/>
              <a:t>Se debilitaron las organizaciones sindicales enormemente.</a:t>
            </a:r>
          </a:p>
          <a:p>
            <a:pPr marL="0" indent="0">
              <a:buNone/>
            </a:pPr>
            <a:endParaRPr lang="es-ES" sz="1400" dirty="0"/>
          </a:p>
          <a:p>
            <a:pPr marL="0" indent="0">
              <a:buNone/>
            </a:pPr>
            <a:endParaRPr lang="es-ES" sz="1400" dirty="0"/>
          </a:p>
        </p:txBody>
      </p:sp>
    </p:spTree>
    <p:extLst>
      <p:ext uri="{BB962C8B-B14F-4D97-AF65-F5344CB8AC3E}">
        <p14:creationId xmlns:p14="http://schemas.microsoft.com/office/powerpoint/2010/main" val="120377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C7E4108-17E9-44C7-BCC6-DE9C152AD905}"/>
              </a:ext>
            </a:extLst>
          </p:cNvPr>
          <p:cNvSpPr>
            <a:spLocks noGrp="1"/>
          </p:cNvSpPr>
          <p:nvPr>
            <p:ph type="title"/>
          </p:nvPr>
        </p:nvSpPr>
        <p:spPr>
          <a:xfrm>
            <a:off x="838200" y="621792"/>
            <a:ext cx="4795157" cy="5413248"/>
          </a:xfrm>
        </p:spPr>
        <p:txBody>
          <a:bodyPr>
            <a:normAutofit/>
          </a:bodyPr>
          <a:lstStyle/>
          <a:p>
            <a:r>
              <a:rPr lang="es-ES" sz="5200">
                <a:solidFill>
                  <a:schemeClr val="bg1"/>
                </a:solidFill>
              </a:rPr>
              <a:t>CIERRE</a:t>
            </a:r>
          </a:p>
        </p:txBody>
      </p:sp>
      <p:sp>
        <p:nvSpPr>
          <p:cNvPr id="3" name="Marcador de contenido 2">
            <a:extLst>
              <a:ext uri="{FF2B5EF4-FFF2-40B4-BE49-F238E27FC236}">
                <a16:creationId xmlns:a16="http://schemas.microsoft.com/office/drawing/2014/main" id="{9602AA6A-70D4-4017-BE6B-D4039BF2ABD9}"/>
              </a:ext>
            </a:extLst>
          </p:cNvPr>
          <p:cNvSpPr>
            <a:spLocks noGrp="1"/>
          </p:cNvSpPr>
          <p:nvPr>
            <p:ph idx="1"/>
          </p:nvPr>
        </p:nvSpPr>
        <p:spPr>
          <a:xfrm>
            <a:off x="6521450" y="621792"/>
            <a:ext cx="4832349" cy="5413248"/>
          </a:xfrm>
        </p:spPr>
        <p:txBody>
          <a:bodyPr anchor="ctr">
            <a:normAutofit/>
          </a:bodyPr>
          <a:lstStyle/>
          <a:p>
            <a:pPr marL="0" indent="0" algn="just">
              <a:buNone/>
            </a:pPr>
            <a:r>
              <a:rPr lang="es-ES" sz="2400" dirty="0"/>
              <a:t>Redacta un párrafo desarrollando tu opinión respecto de las medidas económicas implementadas durante el régimen militar. Menciona al menos 2 argumentos para sostener tu opinión.</a:t>
            </a:r>
          </a:p>
        </p:txBody>
      </p:sp>
    </p:spTree>
    <p:extLst>
      <p:ext uri="{BB962C8B-B14F-4D97-AF65-F5344CB8AC3E}">
        <p14:creationId xmlns:p14="http://schemas.microsoft.com/office/powerpoint/2010/main" val="33594111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578</Words>
  <Application>Microsoft Office PowerPoint</Application>
  <PresentationFormat>Panorámica</PresentationFormat>
  <Paragraphs>50</Paragraphs>
  <Slides>9</Slides>
  <Notes>1</Notes>
  <HiddenSlides>0</HiddenSlides>
  <MMClips>2</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Implementación del Modelo Neoliberal en Chile</vt:lpstr>
      <vt:lpstr>Objetivo</vt:lpstr>
      <vt:lpstr>INICIO</vt:lpstr>
      <vt:lpstr>La doctrina del shock y nuevo rol del Estado</vt:lpstr>
      <vt:lpstr>Los Chicago Boys</vt:lpstr>
      <vt:lpstr>Análisis de fuente</vt:lpstr>
      <vt:lpstr>Ejes del Estado subsidiario</vt:lpstr>
      <vt:lpstr>Consecuencias del modelo</vt:lpstr>
      <vt:lpstr>CIERRE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Implementación del Modelo Neoliberal en Chile</dc:title>
  <dc:creator>Abraham López</dc:creator>
  <cp:lastModifiedBy>Carmen Barros Ortega</cp:lastModifiedBy>
  <cp:revision>6</cp:revision>
  <dcterms:created xsi:type="dcterms:W3CDTF">2020-11-27T13:28:10Z</dcterms:created>
  <dcterms:modified xsi:type="dcterms:W3CDTF">2021-03-30T12:58:18Z</dcterms:modified>
</cp:coreProperties>
</file>