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84" r:id="rId4"/>
    <p:sldId id="283" r:id="rId5"/>
    <p:sldId id="285" r:id="rId6"/>
    <p:sldId id="286" r:id="rId7"/>
    <p:sldId id="287" r:id="rId8"/>
    <p:sldId id="292" r:id="rId9"/>
    <p:sldId id="291" r:id="rId1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5A8B"/>
    <a:srgbClr val="105A5B"/>
    <a:srgbClr val="1376BA"/>
    <a:srgbClr val="1C86C0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86" autoAdjust="0"/>
    <p:restoredTop sz="95596" autoAdjust="0"/>
  </p:normalViewPr>
  <p:slideViewPr>
    <p:cSldViewPr>
      <p:cViewPr varScale="1">
        <p:scale>
          <a:sx n="68" d="100"/>
          <a:sy n="68" d="100"/>
        </p:scale>
        <p:origin x="154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3857A05C-AFA3-403B-B3E0-014FE998CF9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aseline="0"/>
            </a:lvl1pPr>
          </a:lstStyle>
          <a:p>
            <a:endParaRPr lang="en-US" altLang="es-CL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73000957-C535-468F-91B7-75C13C8880A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endParaRPr lang="en-US" altLang="es-CL"/>
          </a:p>
        </p:txBody>
      </p:sp>
      <p:sp>
        <p:nvSpPr>
          <p:cNvPr id="81924" name="Rectangle 4">
            <a:extLst>
              <a:ext uri="{FF2B5EF4-FFF2-40B4-BE49-F238E27FC236}">
                <a16:creationId xmlns:a16="http://schemas.microsoft.com/office/drawing/2014/main" id="{CB15D853-23C2-4938-A5B1-B67A8C02A90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id="{359BD1B0-95AB-45A8-8B36-4F87DEF2679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text styles</a:t>
            </a:r>
          </a:p>
          <a:p>
            <a:pPr lvl="1"/>
            <a:r>
              <a:rPr lang="en-US" altLang="es-CL"/>
              <a:t>Second level</a:t>
            </a:r>
          </a:p>
          <a:p>
            <a:pPr lvl="2"/>
            <a:r>
              <a:rPr lang="en-US" altLang="es-CL"/>
              <a:t>Third level</a:t>
            </a:r>
          </a:p>
          <a:p>
            <a:pPr lvl="3"/>
            <a:r>
              <a:rPr lang="en-US" altLang="es-CL"/>
              <a:t>Fourth level</a:t>
            </a:r>
          </a:p>
          <a:p>
            <a:pPr lvl="4"/>
            <a:r>
              <a:rPr lang="en-US" altLang="es-CL"/>
              <a:t>Fifth level</a:t>
            </a:r>
          </a:p>
        </p:txBody>
      </p:sp>
      <p:sp>
        <p:nvSpPr>
          <p:cNvPr id="81926" name="Rectangle 6">
            <a:extLst>
              <a:ext uri="{FF2B5EF4-FFF2-40B4-BE49-F238E27FC236}">
                <a16:creationId xmlns:a16="http://schemas.microsoft.com/office/drawing/2014/main" id="{6B3B9DB3-85C5-4083-A281-364ECEE7C22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aseline="0"/>
            </a:lvl1pPr>
          </a:lstStyle>
          <a:p>
            <a:endParaRPr lang="en-US" altLang="es-CL"/>
          </a:p>
        </p:txBody>
      </p:sp>
      <p:sp>
        <p:nvSpPr>
          <p:cNvPr id="81927" name="Rectangle 7">
            <a:extLst>
              <a:ext uri="{FF2B5EF4-FFF2-40B4-BE49-F238E27FC236}">
                <a16:creationId xmlns:a16="http://schemas.microsoft.com/office/drawing/2014/main" id="{16F09C8F-A86B-416D-A43C-7BBEC0A095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fld id="{5C87444C-2042-40F6-9778-A1CF5073955D}" type="slidenum">
              <a:rPr lang="en-US" altLang="es-CL"/>
              <a:pPr/>
              <a:t>‹Nº›</a:t>
            </a:fld>
            <a:endParaRPr lang="en-US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5754BC4-3CBA-46F5-9CB8-A8CF6A8B3C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7780BF-9E9A-43E7-9B6A-FBEB2B234E71}" type="slidenum">
              <a:rPr lang="en-US" altLang="es-CL"/>
              <a:pPr/>
              <a:t>1</a:t>
            </a:fld>
            <a:endParaRPr lang="en-US" altLang="es-CL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B3CDF7A1-FB59-4A4D-A9F0-BA22FD1D0F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B7588056-5A52-472A-A102-3B071F85DF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 altLang="es-C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1255023-BF81-4C27-A9C4-D6444B3068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7812F7-7007-4D83-A2C6-01A100F35557}" type="slidenum">
              <a:rPr lang="en-US" altLang="es-CL"/>
              <a:pPr/>
              <a:t>2</a:t>
            </a:fld>
            <a:endParaRPr lang="en-US" altLang="es-CL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46590988-609B-40EA-9241-CF2EE1EA77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4679300-3E5C-49AC-A4EC-226E08D6EF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 altLang="es-C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69CC65A-56C1-47E6-9987-6CEA14CA1A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614DC1-78F1-4816-963F-FC305584498A}" type="slidenum">
              <a:rPr lang="en-US" altLang="es-CL"/>
              <a:pPr/>
              <a:t>3</a:t>
            </a:fld>
            <a:endParaRPr lang="en-US" altLang="es-CL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91F9AF0A-EFE1-427E-BB93-A30ACC0187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63F87676-849C-4949-983D-EC419351EC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s-CL"/>
          </a:p>
        </p:txBody>
      </p:sp>
    </p:spTree>
    <p:extLst>
      <p:ext uri="{BB962C8B-B14F-4D97-AF65-F5344CB8AC3E}">
        <p14:creationId xmlns:p14="http://schemas.microsoft.com/office/powerpoint/2010/main" val="128513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69CC65A-56C1-47E6-9987-6CEA14CA1A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614DC1-78F1-4816-963F-FC305584498A}" type="slidenum">
              <a:rPr lang="en-US" altLang="es-CL"/>
              <a:pPr/>
              <a:t>4</a:t>
            </a:fld>
            <a:endParaRPr lang="en-US" altLang="es-CL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91F9AF0A-EFE1-427E-BB93-A30ACC0187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63F87676-849C-4949-983D-EC419351EC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s-CL"/>
          </a:p>
        </p:txBody>
      </p:sp>
    </p:spTree>
    <p:extLst>
      <p:ext uri="{BB962C8B-B14F-4D97-AF65-F5344CB8AC3E}">
        <p14:creationId xmlns:p14="http://schemas.microsoft.com/office/powerpoint/2010/main" val="849247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69CC65A-56C1-47E6-9987-6CEA14CA1A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614DC1-78F1-4816-963F-FC305584498A}" type="slidenum">
              <a:rPr lang="en-US" altLang="es-CL"/>
              <a:pPr/>
              <a:t>5</a:t>
            </a:fld>
            <a:endParaRPr lang="en-US" altLang="es-CL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91F9AF0A-EFE1-427E-BB93-A30ACC0187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63F87676-849C-4949-983D-EC419351EC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s-CL"/>
          </a:p>
        </p:txBody>
      </p:sp>
    </p:spTree>
    <p:extLst>
      <p:ext uri="{BB962C8B-B14F-4D97-AF65-F5344CB8AC3E}">
        <p14:creationId xmlns:p14="http://schemas.microsoft.com/office/powerpoint/2010/main" val="2593202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69CC65A-56C1-47E6-9987-6CEA14CA1A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614DC1-78F1-4816-963F-FC305584498A}" type="slidenum">
              <a:rPr lang="en-US" altLang="es-CL"/>
              <a:pPr/>
              <a:t>6</a:t>
            </a:fld>
            <a:endParaRPr lang="en-US" altLang="es-CL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91F9AF0A-EFE1-427E-BB93-A30ACC0187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63F87676-849C-4949-983D-EC419351EC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s-CL"/>
          </a:p>
        </p:txBody>
      </p:sp>
    </p:spTree>
    <p:extLst>
      <p:ext uri="{BB962C8B-B14F-4D97-AF65-F5344CB8AC3E}">
        <p14:creationId xmlns:p14="http://schemas.microsoft.com/office/powerpoint/2010/main" val="3159820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69CC65A-56C1-47E6-9987-6CEA14CA1A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614DC1-78F1-4816-963F-FC305584498A}" type="slidenum">
              <a:rPr lang="en-US" altLang="es-CL"/>
              <a:pPr/>
              <a:t>7</a:t>
            </a:fld>
            <a:endParaRPr lang="en-US" altLang="es-CL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91F9AF0A-EFE1-427E-BB93-A30ACC0187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63F87676-849C-4949-983D-EC419351EC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s-CL"/>
          </a:p>
        </p:txBody>
      </p:sp>
    </p:spTree>
    <p:extLst>
      <p:ext uri="{BB962C8B-B14F-4D97-AF65-F5344CB8AC3E}">
        <p14:creationId xmlns:p14="http://schemas.microsoft.com/office/powerpoint/2010/main" val="2650888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69CC65A-56C1-47E6-9987-6CEA14CA1A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614DC1-78F1-4816-963F-FC305584498A}" type="slidenum">
              <a:rPr lang="en-US" altLang="es-CL"/>
              <a:pPr/>
              <a:t>9</a:t>
            </a:fld>
            <a:endParaRPr lang="en-US" altLang="es-CL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91F9AF0A-EFE1-427E-BB93-A30ACC0187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63F87676-849C-4949-983D-EC419351EC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s-CL"/>
          </a:p>
        </p:txBody>
      </p:sp>
    </p:spTree>
    <p:extLst>
      <p:ext uri="{BB962C8B-B14F-4D97-AF65-F5344CB8AC3E}">
        <p14:creationId xmlns:p14="http://schemas.microsoft.com/office/powerpoint/2010/main" val="1104354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FD6C172F-E81E-4DE3-8AE9-F24369D628E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7772400" cy="704850"/>
          </a:xfrm>
          <a:effectLst>
            <a:outerShdw algn="ctr" rotWithShape="0">
              <a:schemeClr val="bg2"/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altLang="es-CL" noProof="0"/>
              <a:t>Haga clic para modificar el estilo de título del patrón</a:t>
            </a:r>
            <a:endParaRPr lang="en-US" altLang="es-CL" noProof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40885BA-3E83-44F2-92A7-CB8080472CD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7200" y="1143000"/>
            <a:ext cx="7772400" cy="685800"/>
          </a:xfrm>
          <a:effectLst>
            <a:outerShdw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altLang="es-CL" noProof="0"/>
              <a:t>Haga clic para modificar el estilo de subtítulo del patrón</a:t>
            </a:r>
            <a:endParaRPr lang="en-US" altLang="es-CL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46C2D2-1596-4D53-8B13-17969625E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56483B6-DDD2-4D7C-8B1D-132020370C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4787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1CBE2FA-CC9B-4B26-A385-83B4E332F8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53200" y="2047875"/>
            <a:ext cx="1828800" cy="4495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654BB32-6DC3-4E9F-8685-812422FFC1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6800" y="2047875"/>
            <a:ext cx="5334000" cy="44958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5585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AF8AD6-6784-46B9-8A21-DBD40C980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296A44-E7CB-4E78-8934-AFAD80750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22548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276E04-6402-4BAC-A0A4-7FD5B9F4B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FE546B-DFCF-43AE-940D-C94500629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9698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38AF8B-EA2D-4C88-AFA7-19D237105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A2B4C8-1C85-4A06-854E-AB4E4A1A4C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809875"/>
            <a:ext cx="3581400" cy="3733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BD94391-4B7B-4061-B50A-AD5AAE077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0600" y="2809875"/>
            <a:ext cx="3581400" cy="3733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7090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D03AE2-707B-4C08-B41E-1D065B924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6AF5511-6958-49D5-88C3-CDD5CDCA6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C9F237E-A70A-4CEA-85BA-F269FD403C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9195A32-7200-40B1-B653-8DDC4A15F0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17EDCFF-24C6-4E0A-BB4E-59854235FA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4723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7AF997-880C-4597-A4DB-67C90FB7E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36395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6625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14C249-6A0E-4B3F-AEA2-9AA4D641A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C5B435-7134-4B7C-9CE0-57309C650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862B5DC-3ACF-4E19-BFB2-A5CAC19E56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6121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F89152-AE7D-4AD3-8D1A-A7FE19D5A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04A2ABB-290B-4AE5-B20B-E3567A4811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570152-0FA1-44AC-97AD-E659A5C12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16712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977EE7F-693C-4F6B-81BC-AACF98EF77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047875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el estilo de título del patrón</a:t>
            </a:r>
            <a:endParaRPr lang="en-US" altLang="es-CL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EDE70E6-FB10-4B59-A7DB-F61A292802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809875"/>
            <a:ext cx="73152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los estilos de texto del patrón</a:t>
            </a:r>
          </a:p>
          <a:p>
            <a:pPr lvl="1"/>
            <a:r>
              <a:rPr lang="es-ES" altLang="es-CL"/>
              <a:t>Segundo nivel</a:t>
            </a:r>
          </a:p>
          <a:p>
            <a:pPr lvl="2"/>
            <a:r>
              <a:rPr lang="es-ES" altLang="es-CL"/>
              <a:t>Tercer nivel</a:t>
            </a:r>
          </a:p>
          <a:p>
            <a:pPr lvl="3"/>
            <a:r>
              <a:rPr lang="es-ES" altLang="es-CL"/>
              <a:t>Cuarto nivel</a:t>
            </a:r>
          </a:p>
          <a:p>
            <a:pPr lvl="4"/>
            <a:r>
              <a:rPr lang="es-ES" altLang="es-CL"/>
              <a:t>Quinto nivel</a:t>
            </a:r>
            <a:endParaRPr lang="en-US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SiY-6COeq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CE46782-A460-4AEE-A94F-55F95B57514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91680" y="2771161"/>
            <a:ext cx="6192687" cy="205743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s-ES" altLang="es-CL" sz="3200" dirty="0">
                <a:solidFill>
                  <a:schemeClr val="tx2">
                    <a:lumMod val="50000"/>
                  </a:schemeClr>
                </a:solidFill>
              </a:rPr>
              <a:t>OA 20: Establecer relaciones cuantitativas entre reactantes y productos en reacciones químicas (estequiometría)</a:t>
            </a:r>
            <a:endParaRPr lang="en-US" altLang="es-CL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2A5586-539C-47E3-BBB0-456B1E13F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188640"/>
            <a:ext cx="6192688" cy="1357312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1200" cap="none" spc="0" normalizeH="0" baseline="0" noProof="0" dirty="0">
                <a:ln w="12700">
                  <a:solidFill>
                    <a:srgbClr val="21CBFF"/>
                  </a:solidFill>
                  <a:prstDash val="solid"/>
                </a:ln>
                <a:solidFill>
                  <a:srgbClr val="9E6DDA">
                    <a:lumMod val="50000"/>
                  </a:srgbClr>
                </a:solidFill>
                <a:effectLst>
                  <a:outerShdw dist="38100" dir="2640000" algn="bl" rotWithShape="0">
                    <a:srgbClr val="21CBFF"/>
                  </a:outerShdw>
                </a:effectLst>
                <a:uLnTx/>
                <a:uFillTx/>
                <a:latin typeface="Microsoft Sans Serif"/>
                <a:ea typeface="+mj-ea"/>
                <a:cs typeface="+mj-cs"/>
              </a:rPr>
              <a:t>Colegio del Real</a:t>
            </a:r>
            <a:br>
              <a:rPr kumimoji="0" lang="es-CL" sz="2400" b="1" i="0" u="none" strike="noStrike" kern="1200" cap="none" spc="0" normalizeH="0" baseline="0" noProof="0" dirty="0">
                <a:ln w="12700">
                  <a:solidFill>
                    <a:srgbClr val="21CBFF"/>
                  </a:solidFill>
                  <a:prstDash val="solid"/>
                </a:ln>
                <a:solidFill>
                  <a:srgbClr val="9E6DDA">
                    <a:lumMod val="50000"/>
                  </a:srgbClr>
                </a:solidFill>
                <a:effectLst>
                  <a:outerShdw dist="38100" dir="2640000" algn="bl" rotWithShape="0">
                    <a:srgbClr val="21CBFF"/>
                  </a:outerShdw>
                </a:effectLst>
                <a:uLnTx/>
                <a:uFillTx/>
                <a:latin typeface="Microsoft Sans Serif"/>
                <a:ea typeface="+mj-ea"/>
                <a:cs typeface="+mj-cs"/>
              </a:rPr>
            </a:br>
            <a:r>
              <a:rPr kumimoji="0" lang="es-CL" sz="2400" b="1" i="0" u="none" strike="noStrike" kern="1200" cap="none" spc="0" normalizeH="0" baseline="0" noProof="0" dirty="0">
                <a:ln w="12700">
                  <a:solidFill>
                    <a:srgbClr val="21CBFF"/>
                  </a:solidFill>
                  <a:prstDash val="solid"/>
                </a:ln>
                <a:solidFill>
                  <a:srgbClr val="9E6DDA">
                    <a:lumMod val="50000"/>
                  </a:srgbClr>
                </a:solidFill>
                <a:effectLst>
                  <a:outerShdw dist="38100" dir="2640000" algn="bl" rotWithShape="0">
                    <a:srgbClr val="21CBFF"/>
                  </a:outerShdw>
                </a:effectLst>
                <a:uLnTx/>
                <a:uFillTx/>
                <a:latin typeface="Microsoft Sans Serif"/>
                <a:ea typeface="+mj-ea"/>
                <a:cs typeface="+mj-cs"/>
              </a:rPr>
              <a:t>Química 1° medio</a:t>
            </a:r>
            <a:br>
              <a:rPr kumimoji="0" lang="es-CL" sz="2400" b="1" i="0" u="none" strike="noStrike" kern="1200" cap="none" spc="0" normalizeH="0" baseline="0" noProof="0" dirty="0">
                <a:ln w="12700">
                  <a:solidFill>
                    <a:srgbClr val="21CBFF"/>
                  </a:solidFill>
                  <a:prstDash val="solid"/>
                </a:ln>
                <a:solidFill>
                  <a:srgbClr val="9E6DDA">
                    <a:lumMod val="50000"/>
                  </a:srgbClr>
                </a:solidFill>
                <a:effectLst>
                  <a:outerShdw dist="38100" dir="2640000" algn="bl" rotWithShape="0">
                    <a:srgbClr val="21CBFF"/>
                  </a:outerShdw>
                </a:effectLst>
                <a:uLnTx/>
                <a:uFillTx/>
                <a:latin typeface="Microsoft Sans Serif"/>
                <a:ea typeface="+mj-ea"/>
                <a:cs typeface="+mj-cs"/>
              </a:rPr>
            </a:br>
            <a:r>
              <a:rPr kumimoji="0" lang="es-CL" sz="2400" b="1" i="0" u="none" strike="noStrike" kern="1200" cap="none" spc="0" normalizeH="0" baseline="0" noProof="0" dirty="0">
                <a:ln w="12700">
                  <a:solidFill>
                    <a:srgbClr val="21CBFF"/>
                  </a:solidFill>
                  <a:prstDash val="solid"/>
                </a:ln>
                <a:solidFill>
                  <a:srgbClr val="9E6DDA">
                    <a:lumMod val="50000"/>
                  </a:srgbClr>
                </a:solidFill>
                <a:effectLst>
                  <a:outerShdw dist="38100" dir="2640000" algn="bl" rotWithShape="0">
                    <a:srgbClr val="21CBFF"/>
                  </a:outerShdw>
                </a:effectLst>
                <a:uLnTx/>
                <a:uFillTx/>
                <a:latin typeface="Microsoft Sans Serif"/>
                <a:ea typeface="+mj-ea"/>
                <a:cs typeface="+mj-cs"/>
              </a:rPr>
              <a:t>Clase 4 y 5</a:t>
            </a:r>
            <a:endParaRPr kumimoji="0" lang="ru-RU" altLang="es-CL" sz="4200" b="1" i="0" u="none" strike="noStrike" kern="1200" cap="none" spc="0" normalizeH="0" baseline="0" noProof="0" dirty="0">
              <a:ln w="12700">
                <a:solidFill>
                  <a:srgbClr val="21CBFF"/>
                </a:solidFill>
                <a:prstDash val="solid"/>
              </a:ln>
              <a:solidFill>
                <a:srgbClr val="9E6DDA">
                  <a:lumMod val="50000"/>
                </a:srgbClr>
              </a:solidFill>
              <a:effectLst>
                <a:outerShdw dist="38100" dir="2640000" algn="bl" rotWithShape="0">
                  <a:srgbClr val="21CBFF"/>
                </a:outerShdw>
              </a:effectLst>
              <a:uLnTx/>
              <a:uFillTx/>
              <a:latin typeface="Microsoft Sans Serif"/>
              <a:ea typeface="+mj-ea"/>
              <a:cs typeface="+mj-cs"/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9BF8E71F-A17C-4465-AC0D-FE1034669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2120" y="5733256"/>
            <a:ext cx="2895600" cy="454149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s-CL" sz="2100" baseline="0">
                <a:solidFill>
                  <a:schemeClr val="accent6">
                    <a:lumMod val="50000"/>
                  </a:schemeClr>
                </a:solidFill>
              </a:rPr>
              <a:t>Prof. Eslendy Sanchez</a:t>
            </a:r>
          </a:p>
          <a:p>
            <a:pPr algn="ctr">
              <a:lnSpc>
                <a:spcPct val="90000"/>
              </a:lnSpc>
            </a:pPr>
            <a:endParaRPr lang="ru-RU" altLang="es-CL" sz="2100" baseline="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F612382-4E90-4662-9375-7D42D7A75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37" y="188640"/>
            <a:ext cx="1909438" cy="13573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>
            <a:extLst>
              <a:ext uri="{FF2B5EF4-FFF2-40B4-BE49-F238E27FC236}">
                <a16:creationId xmlns:a16="http://schemas.microsoft.com/office/drawing/2014/main" id="{9EDF8CDF-AC64-4181-AB88-F4BF5D9B83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9592" y="2852936"/>
            <a:ext cx="6819900" cy="71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S" altLang="es-CL" sz="2000" dirty="0">
                <a:latin typeface="Verdana" panose="020B0604030504040204" pitchFamily="34" charset="0"/>
                <a:ea typeface="굴림" panose="020B0600000101010101" pitchFamily="34" charset="-127"/>
              </a:rPr>
              <a:t>Describir que son las reacciones químicas </a:t>
            </a:r>
          </a:p>
          <a:p>
            <a:pPr>
              <a:lnSpc>
                <a:spcPct val="80000"/>
              </a:lnSpc>
            </a:pPr>
            <a:endParaRPr lang="en-US" altLang="es-CL" sz="1400" dirty="0">
              <a:latin typeface="Verdana" panose="020B0604030504040204" pitchFamily="34" charset="0"/>
              <a:ea typeface="굴림" panose="020B0600000101010101" pitchFamily="34" charset="-12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D21C95-43BC-4D90-B160-B0B4AF4872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2047875"/>
            <a:ext cx="7315200" cy="715963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s-CL" altLang="es-CL" sz="3700" dirty="0"/>
              <a:t>Objetivo</a:t>
            </a:r>
            <a:r>
              <a:rPr lang="en-US" altLang="es-CL" sz="3700" dirty="0"/>
              <a:t> de la clase:</a:t>
            </a:r>
            <a:endParaRPr lang="ru-RU" altLang="es-CL" sz="37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FFC1F15-4F16-4639-9258-798DF23F0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9" y="3657997"/>
            <a:ext cx="2637367" cy="264233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C99A9D5-6B40-47FA-B013-BE0C0C31CB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9835" y="3695913"/>
            <a:ext cx="2065040" cy="260441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751DD4F8-434F-4A26-A77C-9825B0A08C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5417" y="188640"/>
            <a:ext cx="4176464" cy="1508051"/>
          </a:xfrm>
        </p:spPr>
        <p:txBody>
          <a:bodyPr/>
          <a:lstStyle/>
          <a:p>
            <a:r>
              <a:rPr lang="es-ES" altLang="ko-KR" sz="2800" b="1" dirty="0">
                <a:solidFill>
                  <a:srgbClr val="4D4D4D"/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Responde las siguientes preguntas: </a:t>
            </a:r>
            <a:endParaRPr lang="en-US" altLang="es-CL" sz="4000" dirty="0">
              <a:solidFill>
                <a:srgbClr val="4D4D4D"/>
              </a:solidFill>
            </a:endParaRP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69653F79-8A6B-4386-B704-E1EACDBAD7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4935" y="2152318"/>
            <a:ext cx="4027774" cy="351234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ko-KR" sz="2000" b="1" u="sng" dirty="0">
              <a:solidFill>
                <a:srgbClr val="4D4D4D"/>
              </a:solidFill>
              <a:latin typeface="Verdana" panose="020B0604030504040204" pitchFamily="34" charset="0"/>
              <a:ea typeface="굴림" panose="020B0503020000020004" pitchFamily="34" charset="-127"/>
            </a:endParaRPr>
          </a:p>
          <a:p>
            <a:pPr>
              <a:lnSpc>
                <a:spcPct val="80000"/>
              </a:lnSpc>
            </a:pPr>
            <a:r>
              <a:rPr lang="es-ES" altLang="ko-KR" sz="2000" dirty="0">
                <a:solidFill>
                  <a:srgbClr val="4D4D4D"/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¿Qué crees que son las reacciones químicas?</a:t>
            </a:r>
          </a:p>
          <a:p>
            <a:pPr>
              <a:lnSpc>
                <a:spcPct val="80000"/>
              </a:lnSpc>
            </a:pPr>
            <a:r>
              <a:rPr lang="es-ES" altLang="ko-KR" sz="2000" dirty="0">
                <a:solidFill>
                  <a:srgbClr val="4D4D4D"/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¿Conoces alguna reacción química que realice tu cuerpo? </a:t>
            </a:r>
          </a:p>
          <a:p>
            <a:pPr>
              <a:lnSpc>
                <a:spcPct val="80000"/>
              </a:lnSpc>
            </a:pPr>
            <a:r>
              <a:rPr lang="es-ES" altLang="ko-KR" sz="2000" dirty="0">
                <a:solidFill>
                  <a:srgbClr val="4D4D4D"/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¿Cuándo una hoja se quema que transformación ocurre?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A0B7D86-A81F-4941-9A87-026A36F212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037"/>
          <a:stretch/>
        </p:blipFill>
        <p:spPr>
          <a:xfrm>
            <a:off x="4572000" y="2780928"/>
            <a:ext cx="4027774" cy="225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365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>
            <a:extLst>
              <a:ext uri="{FF2B5EF4-FFF2-40B4-BE49-F238E27FC236}">
                <a16:creationId xmlns:a16="http://schemas.microsoft.com/office/drawing/2014/main" id="{69653F79-8A6B-4386-B704-E1EACDBAD7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2623" y="2132856"/>
            <a:ext cx="7938753" cy="426720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es-ES" altLang="ko-KR" sz="2000" b="1" dirty="0">
                <a:solidFill>
                  <a:srgbClr val="4D4D4D"/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Cambios Químicos</a:t>
            </a:r>
          </a:p>
          <a:p>
            <a:pPr>
              <a:lnSpc>
                <a:spcPct val="80000"/>
              </a:lnSpc>
            </a:pPr>
            <a:endParaRPr lang="en-US" altLang="ko-KR" sz="2000" b="1" u="sng" dirty="0">
              <a:solidFill>
                <a:srgbClr val="4D4D4D"/>
              </a:solidFill>
              <a:latin typeface="Verdana" panose="020B0604030504040204" pitchFamily="34" charset="0"/>
              <a:ea typeface="굴림" panose="020B0503020000020004" pitchFamily="34" charset="-127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es-CL" sz="2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Son aquellos en los que ocurre una transformación de la composición química de la materia, es decir, se forman nuevas sustancias con propiedades diferentes a las de las sustancias originales. La mayoría de los cambios químicos son irreversibles. Y se producen mediante reacciones químicas. 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ko-KR" sz="2000" b="1" u="sng" dirty="0">
              <a:solidFill>
                <a:srgbClr val="4D4D4D"/>
              </a:solidFill>
              <a:latin typeface="Verdana" panose="020B0604030504040204" pitchFamily="34" charset="0"/>
              <a:ea typeface="굴림" panose="020B0503020000020004" pitchFamily="34" charset="-127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ko-KR" sz="2000" dirty="0">
              <a:solidFill>
                <a:srgbClr val="4D4D4D"/>
              </a:solidFill>
              <a:latin typeface="Verdana" panose="020B0604030504040204" pitchFamily="34" charset="0"/>
              <a:ea typeface="굴림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95589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>
            <a:extLst>
              <a:ext uri="{FF2B5EF4-FFF2-40B4-BE49-F238E27FC236}">
                <a16:creationId xmlns:a16="http://schemas.microsoft.com/office/drawing/2014/main" id="{69653F79-8A6B-4386-B704-E1EACDBAD7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4934" y="2152318"/>
            <a:ext cx="8421521" cy="3940978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es-ES" altLang="ko-KR" sz="2000" b="1" dirty="0">
                <a:solidFill>
                  <a:srgbClr val="4D4D4D"/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Reacciones Químicas </a:t>
            </a:r>
          </a:p>
          <a:p>
            <a:pPr marL="0" indent="0">
              <a:lnSpc>
                <a:spcPct val="80000"/>
              </a:lnSpc>
              <a:buNone/>
            </a:pPr>
            <a:endParaRPr lang="es-ES" altLang="ko-KR" sz="2000" b="1" dirty="0">
              <a:solidFill>
                <a:srgbClr val="4D4D4D"/>
              </a:solidFill>
              <a:latin typeface="Verdana" panose="020B0604030504040204" pitchFamily="34" charset="0"/>
              <a:ea typeface="굴림" panose="020B0503020000020004" pitchFamily="34" charset="-127"/>
            </a:endParaRPr>
          </a:p>
          <a:p>
            <a:pPr marL="0" indent="0" algn="just">
              <a:buNone/>
            </a:pPr>
            <a:r>
              <a:rPr lang="es-CL" sz="2000" dirty="0"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  <a:r>
              <a:rPr lang="es-CL" sz="2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 una transformación de la materia; en una reacción química, una o más sustancias llamadas reactantes se transforman, bajo determinadas condiciones, en nuevas sustancias o productos.</a:t>
            </a:r>
          </a:p>
          <a:p>
            <a:pPr marL="0" indent="0" algn="just">
              <a:buNone/>
            </a:pPr>
            <a:r>
              <a:rPr lang="es-CL" sz="2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Las principales características que permiten reconocer una reacción química son liberación de gases, la formación de un sólido, el cambio de color y la liberación de calor.</a:t>
            </a:r>
          </a:p>
          <a:p>
            <a:pPr marL="0" indent="0" algn="just">
              <a:buNone/>
            </a:pPr>
            <a:r>
              <a:rPr lang="es-CL" sz="2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Las reacciones químicas se representan con ecuaciones químicas, como es el caso de la fotosíntesis o la respiración celular.</a:t>
            </a:r>
            <a:endParaRPr lang="es-ES" altLang="ko-KR" sz="24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439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>
            <a:extLst>
              <a:ext uri="{FF2B5EF4-FFF2-40B4-BE49-F238E27FC236}">
                <a16:creationId xmlns:a16="http://schemas.microsoft.com/office/drawing/2014/main" id="{69653F79-8A6B-4386-B704-E1EACDBAD7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46951" y="2492896"/>
            <a:ext cx="5040559" cy="3940978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None/>
            </a:pPr>
            <a:r>
              <a:rPr lang="es-ES" altLang="ko-KR" sz="2000" b="1" dirty="0">
                <a:solidFill>
                  <a:srgbClr val="4D4D4D"/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La flecha: </a:t>
            </a:r>
            <a:r>
              <a:rPr lang="es-ES" altLang="ko-KR" sz="2000" dirty="0">
                <a:solidFill>
                  <a:srgbClr val="4D4D4D"/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Separa los reactantes de los productos indica el sentido en que la reacción se desarrolla.</a:t>
            </a:r>
          </a:p>
          <a:p>
            <a:pPr marL="0" indent="0" algn="just">
              <a:lnSpc>
                <a:spcPct val="80000"/>
              </a:lnSpc>
              <a:buNone/>
            </a:pPr>
            <a:endParaRPr lang="es-ES" altLang="ko-KR" sz="2000" dirty="0">
              <a:solidFill>
                <a:srgbClr val="4D4D4D"/>
              </a:solidFill>
              <a:latin typeface="Verdana" panose="020B0604030504040204" pitchFamily="34" charset="0"/>
              <a:ea typeface="굴림" panose="020B0503020000020004" pitchFamily="34" charset="-127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es-CL" sz="2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Sí la flecha tiene solo un sentido, la reacción es irreversible.</a:t>
            </a:r>
          </a:p>
          <a:p>
            <a:pPr marL="0" indent="0" algn="just">
              <a:lnSpc>
                <a:spcPct val="80000"/>
              </a:lnSpc>
              <a:buNone/>
            </a:pPr>
            <a:endParaRPr lang="es-CL" sz="20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es-ES" altLang="ko-KR" sz="2000" dirty="0">
                <a:solidFill>
                  <a:srgbClr val="4D4D4D"/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Si en la reacción química los productos pueden reaccionar para formar los reactivos originales, se considera la reacción como reversible.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4DDFAC3-B4E3-47E7-88BD-7DB3CA559A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579"/>
          <a:stretch/>
        </p:blipFill>
        <p:spPr>
          <a:xfrm>
            <a:off x="324304" y="2931605"/>
            <a:ext cx="3095568" cy="182624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9B76607-6320-46C1-B74C-2EE78C6A8B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4" y="5733256"/>
            <a:ext cx="1030095" cy="26782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649F2EB-11C4-41A9-B5C5-A47A2D9037F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9744" b="-31465"/>
          <a:stretch/>
        </p:blipFill>
        <p:spPr>
          <a:xfrm>
            <a:off x="7092280" y="3883958"/>
            <a:ext cx="1252778" cy="44765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6EF8091-B872-4EBD-B1DA-CEFBAB1E26E1}"/>
              </a:ext>
            </a:extLst>
          </p:cNvPr>
          <p:cNvSpPr txBox="1"/>
          <p:nvPr/>
        </p:nvSpPr>
        <p:spPr>
          <a:xfrm>
            <a:off x="179512" y="1988840"/>
            <a:ext cx="4572000" cy="354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s-ES" altLang="ko-KR" sz="3200" b="1" dirty="0">
                <a:solidFill>
                  <a:srgbClr val="4D4D4D"/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Reacciones químicas </a:t>
            </a:r>
          </a:p>
        </p:txBody>
      </p:sp>
    </p:spTree>
    <p:extLst>
      <p:ext uri="{BB962C8B-B14F-4D97-AF65-F5344CB8AC3E}">
        <p14:creationId xmlns:p14="http://schemas.microsoft.com/office/powerpoint/2010/main" val="522563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751DD4F8-434F-4A26-A77C-9825B0A08C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620688"/>
            <a:ext cx="6934200" cy="715963"/>
          </a:xfrm>
        </p:spPr>
        <p:txBody>
          <a:bodyPr/>
          <a:lstStyle/>
          <a:p>
            <a:r>
              <a:rPr lang="en-US" altLang="es-CL" sz="4000" dirty="0">
                <a:solidFill>
                  <a:srgbClr val="4D4D4D"/>
                </a:solidFill>
              </a:rPr>
              <a:t>Repaso 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69653F79-8A6B-4386-B704-E1EACDBAD7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83968" y="2152318"/>
            <a:ext cx="4475211" cy="3940978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s-ES" altLang="ko-KR" sz="2000" b="1" dirty="0">
                <a:solidFill>
                  <a:srgbClr val="4D4D4D"/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Reacciones químicas:</a:t>
            </a:r>
          </a:p>
          <a:p>
            <a:pPr marL="0" indent="0">
              <a:lnSpc>
                <a:spcPct val="80000"/>
              </a:lnSpc>
              <a:buNone/>
            </a:pPr>
            <a:endParaRPr lang="es-ES" altLang="ko-KR" sz="2000" b="1" dirty="0">
              <a:solidFill>
                <a:srgbClr val="4D4D4D"/>
              </a:solidFill>
              <a:latin typeface="Verdana" panose="020B0604030504040204" pitchFamily="34" charset="0"/>
              <a:ea typeface="굴림" panose="020B0503020000020004" pitchFamily="34" charset="-127"/>
            </a:endParaRPr>
          </a:p>
          <a:p>
            <a:pPr algn="just"/>
            <a:r>
              <a:rPr lang="es-CL" sz="20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Reactantes o reactivos:</a:t>
            </a:r>
            <a:r>
              <a:rPr lang="es-CL" sz="2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 Son las sustancias necesarias para la reacción, en este caso, el cloro (Cl) y el hidrógeno (H).</a:t>
            </a:r>
            <a:endParaRPr lang="es-C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CL" sz="20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Productos:</a:t>
            </a:r>
            <a:r>
              <a:rPr lang="es-CL" sz="2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Son las sustancias que resultan de una reacción química. En este caso, es el cloruro de hidrógeno HCl.</a:t>
            </a:r>
          </a:p>
          <a:p>
            <a:pPr algn="just"/>
            <a:r>
              <a:rPr lang="es-C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C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endParaRPr lang="es-ES" altLang="ko-KR" sz="2000" dirty="0">
              <a:solidFill>
                <a:srgbClr val="4D4D4D"/>
              </a:solidFill>
              <a:latin typeface="Verdana" panose="020B0604030504040204" pitchFamily="34" charset="0"/>
              <a:ea typeface="굴림" panose="020B0503020000020004" pitchFamily="34" charset="-127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4DDFAC3-B4E3-47E7-88BD-7DB3CA559A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579"/>
          <a:stretch/>
        </p:blipFill>
        <p:spPr>
          <a:xfrm>
            <a:off x="431890" y="1797146"/>
            <a:ext cx="3286730" cy="193902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CC9CAFF-54B2-4DD0-9F71-E4C4DD205C9B}"/>
              </a:ext>
            </a:extLst>
          </p:cNvPr>
          <p:cNvSpPr txBox="1"/>
          <p:nvPr/>
        </p:nvSpPr>
        <p:spPr>
          <a:xfrm>
            <a:off x="655834" y="4091342"/>
            <a:ext cx="3468510" cy="2390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28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Coeficientes estequiométricos:</a:t>
            </a:r>
            <a:r>
              <a:rPr lang="es-CL" sz="28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Indican el número de átomos o moléculas de las sustancias que participan en la reacción. Normalmente, el número 1 no se indica en la ecuación</a:t>
            </a:r>
          </a:p>
        </p:txBody>
      </p:sp>
    </p:spTree>
    <p:extLst>
      <p:ext uri="{BB962C8B-B14F-4D97-AF65-F5344CB8AC3E}">
        <p14:creationId xmlns:p14="http://schemas.microsoft.com/office/powerpoint/2010/main" val="4232883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D0A0DC-48A0-4C53-A7DB-4FC9ED5BF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600" dirty="0"/>
              <a:t>ACTIVIDAD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07F79B-1756-4808-8CE0-0FB7E345A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Ver el siguiente video y reflexionar sobre las reacciones químicas </a:t>
            </a:r>
          </a:p>
          <a:p>
            <a:r>
              <a:rPr lang="es-CL" dirty="0">
                <a:hlinkClick r:id="rId2"/>
              </a:rPr>
              <a:t>https://www.youtube.com/watch?v=ASiY-6COeqU</a:t>
            </a:r>
            <a:r>
              <a:rPr lang="es-C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8449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751DD4F8-434F-4A26-A77C-9825B0A08C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0053" y="832650"/>
            <a:ext cx="6934200" cy="715963"/>
          </a:xfrm>
        </p:spPr>
        <p:txBody>
          <a:bodyPr/>
          <a:lstStyle/>
          <a:p>
            <a:r>
              <a:rPr lang="en-US" altLang="es-CL" sz="4000" dirty="0" err="1">
                <a:solidFill>
                  <a:srgbClr val="4D4D4D"/>
                </a:solidFill>
              </a:rPr>
              <a:t>Cierre</a:t>
            </a:r>
            <a:r>
              <a:rPr lang="en-US" altLang="es-CL" sz="4000" dirty="0">
                <a:solidFill>
                  <a:srgbClr val="4D4D4D"/>
                </a:solidFill>
              </a:rPr>
              <a:t> de clase  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69653F79-8A6B-4386-B704-E1EACDBAD7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1520" y="1943429"/>
            <a:ext cx="8208912" cy="3940978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es-ES" altLang="ko-KR" sz="2000" b="1" dirty="0">
              <a:solidFill>
                <a:srgbClr val="4D4D4D"/>
              </a:solidFill>
              <a:latin typeface="Verdana" panose="020B0604030504040204" pitchFamily="34" charset="0"/>
              <a:ea typeface="굴림" panose="020B0503020000020004" pitchFamily="34" charset="-127"/>
            </a:endParaRPr>
          </a:p>
          <a:p>
            <a:pPr algn="just"/>
            <a:r>
              <a:rPr lang="es-C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es-CL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¿Qué aprendiste en la clase?</a:t>
            </a:r>
          </a:p>
          <a:p>
            <a:pPr algn="just"/>
            <a:r>
              <a:rPr lang="es-CL" sz="2000" b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¿Qué </a:t>
            </a:r>
            <a:r>
              <a:rPr lang="es-CL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dudas tienen respecto a la clase</a:t>
            </a:r>
            <a:r>
              <a:rPr lang="es-CL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es-CL" sz="20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endParaRPr lang="es-C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endParaRPr lang="es-ES" altLang="ko-KR" sz="2000" dirty="0">
              <a:solidFill>
                <a:srgbClr val="4D4D4D"/>
              </a:solidFill>
              <a:latin typeface="Verdana" panose="020B0604030504040204" pitchFamily="34" charset="0"/>
              <a:ea typeface="굴림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1252783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">
  <a:themeElements>
    <a:clrScheme name="powerpoint-template 6">
      <a:dk1>
        <a:srgbClr val="4D4D4D"/>
      </a:dk1>
      <a:lt1>
        <a:srgbClr val="FFFFFF"/>
      </a:lt1>
      <a:dk2>
        <a:srgbClr val="4D4D4D"/>
      </a:dk2>
      <a:lt2>
        <a:srgbClr val="42A5BC"/>
      </a:lt2>
      <a:accent1>
        <a:srgbClr val="0B70D4"/>
      </a:accent1>
      <a:accent2>
        <a:srgbClr val="61D9E4"/>
      </a:accent2>
      <a:accent3>
        <a:srgbClr val="FFFFFF"/>
      </a:accent3>
      <a:accent4>
        <a:srgbClr val="404040"/>
      </a:accent4>
      <a:accent5>
        <a:srgbClr val="AABBE6"/>
      </a:accent5>
      <a:accent6>
        <a:srgbClr val="57C4CF"/>
      </a:accent6>
      <a:hlink>
        <a:srgbClr val="2091E2"/>
      </a:hlink>
      <a:folHlink>
        <a:srgbClr val="DDDDDD"/>
      </a:folHlink>
    </a:clrScheme>
    <a:fontScheme name="powerpoint-template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CL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CL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 1">
        <a:dk1>
          <a:srgbClr val="4D4D4D"/>
        </a:dk1>
        <a:lt1>
          <a:srgbClr val="FFFFFF"/>
        </a:lt1>
        <a:dk2>
          <a:srgbClr val="4D4D4D"/>
        </a:dk2>
        <a:lt2>
          <a:srgbClr val="80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2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1FAA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3">
        <a:dk1>
          <a:srgbClr val="4D4D4D"/>
        </a:dk1>
        <a:lt1>
          <a:srgbClr val="FFFFFF"/>
        </a:lt1>
        <a:dk2>
          <a:srgbClr val="4D4D4D"/>
        </a:dk2>
        <a:lt2>
          <a:srgbClr val="1376BA"/>
        </a:lt2>
        <a:accent1>
          <a:srgbClr val="2091CB"/>
        </a:accent1>
        <a:accent2>
          <a:srgbClr val="2D76E4"/>
        </a:accent2>
        <a:accent3>
          <a:srgbClr val="FFFFFF"/>
        </a:accent3>
        <a:accent4>
          <a:srgbClr val="404040"/>
        </a:accent4>
        <a:accent5>
          <a:srgbClr val="ABC7E2"/>
        </a:accent5>
        <a:accent6>
          <a:srgbClr val="286ACF"/>
        </a:accent6>
        <a:hlink>
          <a:srgbClr val="3BAED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4">
        <a:dk1>
          <a:srgbClr val="4D4D4D"/>
        </a:dk1>
        <a:lt1>
          <a:srgbClr val="FFFFFF"/>
        </a:lt1>
        <a:dk2>
          <a:srgbClr val="4D4D4D"/>
        </a:dk2>
        <a:lt2>
          <a:srgbClr val="105A5B"/>
        </a:lt2>
        <a:accent1>
          <a:srgbClr val="167C7E"/>
        </a:accent1>
        <a:accent2>
          <a:srgbClr val="1C9495"/>
        </a:accent2>
        <a:accent3>
          <a:srgbClr val="FFFFFF"/>
        </a:accent3>
        <a:accent4>
          <a:srgbClr val="404040"/>
        </a:accent4>
        <a:accent5>
          <a:srgbClr val="ABBFC0"/>
        </a:accent5>
        <a:accent6>
          <a:srgbClr val="188687"/>
        </a:accent6>
        <a:hlink>
          <a:srgbClr val="28ACB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5">
        <a:dk1>
          <a:srgbClr val="4D4D4D"/>
        </a:dk1>
        <a:lt1>
          <a:srgbClr val="FFFFFF"/>
        </a:lt1>
        <a:dk2>
          <a:srgbClr val="4D4D4D"/>
        </a:dk2>
        <a:lt2>
          <a:srgbClr val="165A8B"/>
        </a:lt2>
        <a:accent1>
          <a:srgbClr val="27759B"/>
        </a:accent1>
        <a:accent2>
          <a:srgbClr val="3991B5"/>
        </a:accent2>
        <a:accent3>
          <a:srgbClr val="FFFFFF"/>
        </a:accent3>
        <a:accent4>
          <a:srgbClr val="404040"/>
        </a:accent4>
        <a:accent5>
          <a:srgbClr val="ACBDCB"/>
        </a:accent5>
        <a:accent6>
          <a:srgbClr val="3383A4"/>
        </a:accent6>
        <a:hlink>
          <a:srgbClr val="40A3E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6">
        <a:dk1>
          <a:srgbClr val="4D4D4D"/>
        </a:dk1>
        <a:lt1>
          <a:srgbClr val="FFFFFF"/>
        </a:lt1>
        <a:dk2>
          <a:srgbClr val="4D4D4D"/>
        </a:dk2>
        <a:lt2>
          <a:srgbClr val="42A5BC"/>
        </a:lt2>
        <a:accent1>
          <a:srgbClr val="0B70D4"/>
        </a:accent1>
        <a:accent2>
          <a:srgbClr val="61D9E4"/>
        </a:accent2>
        <a:accent3>
          <a:srgbClr val="FFFFFF"/>
        </a:accent3>
        <a:accent4>
          <a:srgbClr val="404040"/>
        </a:accent4>
        <a:accent5>
          <a:srgbClr val="AABBE6"/>
        </a:accent5>
        <a:accent6>
          <a:srgbClr val="57C4CF"/>
        </a:accent6>
        <a:hlink>
          <a:srgbClr val="2091E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137</TotalTime>
  <Words>406</Words>
  <Application>Microsoft Office PowerPoint</Application>
  <PresentationFormat>Presentación en pantalla (4:3)</PresentationFormat>
  <Paragraphs>46</Paragraphs>
  <Slides>9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Microsoft Sans Serif</vt:lpstr>
      <vt:lpstr>Times New Roman</vt:lpstr>
      <vt:lpstr>Verdana</vt:lpstr>
      <vt:lpstr>powerpoint-template</vt:lpstr>
      <vt:lpstr>OA 20: Establecer relaciones cuantitativas entre reactantes y productos en reacciones químicas (estequiometría)</vt:lpstr>
      <vt:lpstr>Objetivo de la clase:</vt:lpstr>
      <vt:lpstr>Responde las siguientes preguntas: </vt:lpstr>
      <vt:lpstr>Presentación de PowerPoint</vt:lpstr>
      <vt:lpstr>Presentación de PowerPoint</vt:lpstr>
      <vt:lpstr>Presentación de PowerPoint</vt:lpstr>
      <vt:lpstr>Repaso </vt:lpstr>
      <vt:lpstr>ACTIVIDAD </vt:lpstr>
      <vt:lpstr>Cierre de clase  </vt:lpstr>
    </vt:vector>
  </TitlesOfParts>
  <Company>Templates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Química</dc:title>
  <dc:creator>Eslendy Sanchez</dc:creator>
  <cp:lastModifiedBy>Eslendy Sanchez</cp:lastModifiedBy>
  <cp:revision>12</cp:revision>
  <dcterms:created xsi:type="dcterms:W3CDTF">2021-03-19T00:34:52Z</dcterms:created>
  <dcterms:modified xsi:type="dcterms:W3CDTF">2021-04-14T22:05:17Z</dcterms:modified>
</cp:coreProperties>
</file>