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5" r:id="rId3"/>
    <p:sldId id="266" r:id="rId4"/>
    <p:sldId id="258" r:id="rId5"/>
    <p:sldId id="267" r:id="rId6"/>
    <p:sldId id="268" r:id="rId7"/>
    <p:sldId id="259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79" r:id="rId17"/>
    <p:sldId id="280" r:id="rId18"/>
    <p:sldId id="281" r:id="rId19"/>
    <p:sldId id="28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s.wikipedia.org/wiki/Emperador" TargetMode="External"/><Relationship Id="rId1" Type="http://schemas.openxmlformats.org/officeDocument/2006/relationships/image" Target="../media/image17.png"/><Relationship Id="rId4" Type="http://schemas.openxmlformats.org/officeDocument/2006/relationships/image" Target="../media/image19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s.wikipedia.org/wiki/Emperador" TargetMode="External"/><Relationship Id="rId1" Type="http://schemas.openxmlformats.org/officeDocument/2006/relationships/image" Target="../media/image17.png"/><Relationship Id="rId4" Type="http://schemas.openxmlformats.org/officeDocument/2006/relationships/image" Target="../media/image19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6A1DCA-5E49-4EEC-8F28-0B9AC09D11A7}" type="doc">
      <dgm:prSet loTypeId="urn:microsoft.com/office/officeart/2005/8/layout/pictureOrgChart+Icon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916C29-5FC9-4253-8C27-9067A4616D4E}" type="asst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Casa de Contratación</a:t>
          </a:r>
        </a:p>
      </dgm:t>
    </dgm:pt>
    <dgm:pt modelId="{4C4A624A-1B77-4E4F-B5B8-D9084C3F7FE3}" type="parTrans" cxnId="{FA8C73ED-6DDA-452D-AAE1-CFA5CD88B5EA}">
      <dgm:prSet/>
      <dgm:spPr>
        <a:ln>
          <a:solidFill>
            <a:srgbClr val="FF7800"/>
          </a:solidFill>
        </a:ln>
      </dgm:spPr>
      <dgm:t>
        <a:bodyPr/>
        <a:lstStyle/>
        <a:p>
          <a:endParaRPr lang="es-ES"/>
        </a:p>
      </dgm:t>
    </dgm:pt>
    <dgm:pt modelId="{8044E7E9-F244-46BB-A612-30B8319FC0AF}" type="sibTrans" cxnId="{FA8C73ED-6DDA-452D-AAE1-CFA5CD88B5EA}">
      <dgm:prSet/>
      <dgm:spPr/>
      <dgm:t>
        <a:bodyPr/>
        <a:lstStyle/>
        <a:p>
          <a:endParaRPr lang="es-ES"/>
        </a:p>
      </dgm:t>
    </dgm:pt>
    <dgm:pt modelId="{CA50B04A-8CE5-4A12-9DC9-CF155B40FDD8}" type="asst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Consejo de Indias</a:t>
          </a:r>
        </a:p>
      </dgm:t>
    </dgm:pt>
    <dgm:pt modelId="{18DFF77B-A940-418C-90B0-208BCA1E3B13}" type="parTrans" cxnId="{C973BE1A-5935-4D1F-9471-C311E4BE1305}">
      <dgm:prSet/>
      <dgm:spPr>
        <a:ln>
          <a:solidFill>
            <a:srgbClr val="FF7800"/>
          </a:solidFill>
        </a:ln>
      </dgm:spPr>
      <dgm:t>
        <a:bodyPr/>
        <a:lstStyle/>
        <a:p>
          <a:endParaRPr lang="es-ES"/>
        </a:p>
      </dgm:t>
    </dgm:pt>
    <dgm:pt modelId="{870D7888-FCCB-4DE3-931F-148E219E5DE8}" type="sibTrans" cxnId="{C973BE1A-5935-4D1F-9471-C311E4BE1305}">
      <dgm:prSet/>
      <dgm:spPr/>
      <dgm:t>
        <a:bodyPr/>
        <a:lstStyle/>
        <a:p>
          <a:endParaRPr lang="es-ES"/>
        </a:p>
      </dgm:t>
    </dgm:pt>
    <dgm:pt modelId="{1C4887BF-8B70-4776-AF1C-2B05AC7BD9DA}">
      <dgm:prSet phldrT="[Texto]" custT="1"/>
      <dgm:spPr>
        <a:solidFill>
          <a:srgbClr val="FF7800">
            <a:alpha val="55000"/>
          </a:srgbClr>
        </a:solidFill>
        <a:ln>
          <a:solidFill>
            <a:srgbClr val="FF7800"/>
          </a:solidFill>
        </a:ln>
      </dgm:spPr>
      <dgm:t>
        <a:bodyPr/>
        <a:lstStyle/>
        <a:p>
          <a:pPr algn="l"/>
          <a:r>
            <a:rPr lang="es-ES" sz="2000" b="1" dirty="0">
              <a:solidFill>
                <a:schemeClr val="tx1"/>
              </a:solidFill>
            </a:rPr>
            <a:t>Corona</a:t>
          </a:r>
        </a:p>
      </dgm:t>
    </dgm:pt>
    <dgm:pt modelId="{3B444860-51E1-42C7-93A3-BE887FC50EA7}" type="sibTrans" cxnId="{C18A636E-117A-450B-A1B1-B22B10C0F57E}">
      <dgm:prSet/>
      <dgm:spPr/>
      <dgm:t>
        <a:bodyPr/>
        <a:lstStyle/>
        <a:p>
          <a:endParaRPr lang="es-ES"/>
        </a:p>
      </dgm:t>
    </dgm:pt>
    <dgm:pt modelId="{3D13660C-3B7E-411F-A7F5-370AE2A625E2}" type="parTrans" cxnId="{C18A636E-117A-450B-A1B1-B22B10C0F57E}">
      <dgm:prSet/>
      <dgm:spPr/>
      <dgm:t>
        <a:bodyPr/>
        <a:lstStyle/>
        <a:p>
          <a:endParaRPr lang="es-ES"/>
        </a:p>
      </dgm:t>
    </dgm:pt>
    <dgm:pt modelId="{0E9F0D22-2CB9-4E3C-B4D0-282E55CCDE86}" type="pres">
      <dgm:prSet presAssocID="{806A1DCA-5E49-4EEC-8F28-0B9AC09D11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AE3D04-6F09-4FDA-91CC-4DDEDD849208}" type="pres">
      <dgm:prSet presAssocID="{1C4887BF-8B70-4776-AF1C-2B05AC7BD9DA}" presName="hierRoot1" presStyleCnt="0">
        <dgm:presLayoutVars>
          <dgm:hierBranch val="init"/>
        </dgm:presLayoutVars>
      </dgm:prSet>
      <dgm:spPr/>
    </dgm:pt>
    <dgm:pt modelId="{3E80CEB4-7A7D-45F4-9E84-257C6CF3592D}" type="pres">
      <dgm:prSet presAssocID="{1C4887BF-8B70-4776-AF1C-2B05AC7BD9DA}" presName="rootComposite1" presStyleCnt="0"/>
      <dgm:spPr/>
    </dgm:pt>
    <dgm:pt modelId="{CB785689-5F7A-4020-910D-A674A72F35B6}" type="pres">
      <dgm:prSet presAssocID="{1C4887BF-8B70-4776-AF1C-2B05AC7BD9DA}" presName="rootText1" presStyleLbl="node0" presStyleIdx="0" presStyleCnt="1" custScaleX="80068" custScaleY="53634" custLinFactNeighborX="-970" custLinFactNeighborY="6266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D9978FCD-B7D5-49F1-8607-1059A1694F52}" type="pres">
      <dgm:prSet presAssocID="{1C4887BF-8B70-4776-AF1C-2B05AC7BD9DA}" presName="rootPict1" presStyleLbl="alignImgPlace1" presStyleIdx="0" presStyleCnt="3" custScaleX="61831" custScaleY="47032" custLinFactNeighborX="27686" custLinFactNeighborY="102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4000" r="-34000"/>
          </a:stretch>
        </a:blipFill>
      </dgm:spPr>
    </dgm:pt>
    <dgm:pt modelId="{702B9ED7-A6A1-413E-B8F8-5DFDC85CE0B4}" type="pres">
      <dgm:prSet presAssocID="{1C4887BF-8B70-4776-AF1C-2B05AC7BD9DA}" presName="rootConnector1" presStyleLbl="node1" presStyleIdx="0" presStyleCnt="0"/>
      <dgm:spPr/>
    </dgm:pt>
    <dgm:pt modelId="{4DF107F8-F2E7-45EA-AC7A-8366045EBC8A}" type="pres">
      <dgm:prSet presAssocID="{1C4887BF-8B70-4776-AF1C-2B05AC7BD9DA}" presName="hierChild2" presStyleCnt="0"/>
      <dgm:spPr/>
    </dgm:pt>
    <dgm:pt modelId="{E311D832-0380-406C-9920-938792549BAF}" type="pres">
      <dgm:prSet presAssocID="{1C4887BF-8B70-4776-AF1C-2B05AC7BD9DA}" presName="hierChild3" presStyleCnt="0"/>
      <dgm:spPr/>
    </dgm:pt>
    <dgm:pt modelId="{9437D04A-449F-4F55-998B-AE5B46616C66}" type="pres">
      <dgm:prSet presAssocID="{4C4A624A-1B77-4E4F-B5B8-D9084C3F7FE3}" presName="Name111" presStyleLbl="parChTrans1D2" presStyleIdx="0" presStyleCnt="2"/>
      <dgm:spPr/>
    </dgm:pt>
    <dgm:pt modelId="{923908F4-9D8D-4672-A84B-566ADA050537}" type="pres">
      <dgm:prSet presAssocID="{18916C29-5FC9-4253-8C27-9067A4616D4E}" presName="hierRoot3" presStyleCnt="0">
        <dgm:presLayoutVars>
          <dgm:hierBranch val="init"/>
        </dgm:presLayoutVars>
      </dgm:prSet>
      <dgm:spPr/>
    </dgm:pt>
    <dgm:pt modelId="{D1A6EBFE-AFE2-4376-A928-6C34BE25534C}" type="pres">
      <dgm:prSet presAssocID="{18916C29-5FC9-4253-8C27-9067A4616D4E}" presName="rootComposite3" presStyleCnt="0"/>
      <dgm:spPr/>
    </dgm:pt>
    <dgm:pt modelId="{E8EB31BA-36E6-493F-80B6-647789526FEF}" type="pres">
      <dgm:prSet presAssocID="{18916C29-5FC9-4253-8C27-9067A4616D4E}" presName="rootText3" presStyleLbl="asst1" presStyleIdx="0" presStyleCnt="2" custScaleX="85383" custScaleY="73822" custLinFactNeighborX="-1244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988B4775-7210-43C4-AD24-C6D53FF86F3B}" type="pres">
      <dgm:prSet presAssocID="{18916C29-5FC9-4253-8C27-9067A4616D4E}" presName="rootPict3" presStyleLbl="alignImgPlace1" presStyleIdx="1" presStyleCnt="3" custScaleX="96025" custScaleY="84175" custLinFactNeighborX="21165" custLinFactNeighborY="-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479908A-5FD5-455C-BB4E-478A61EFB25C}" type="pres">
      <dgm:prSet presAssocID="{18916C29-5FC9-4253-8C27-9067A4616D4E}" presName="rootConnector3" presStyleLbl="asst1" presStyleIdx="0" presStyleCnt="2"/>
      <dgm:spPr/>
    </dgm:pt>
    <dgm:pt modelId="{E5C72FC8-955F-4640-9707-52A9CB410764}" type="pres">
      <dgm:prSet presAssocID="{18916C29-5FC9-4253-8C27-9067A4616D4E}" presName="hierChild6" presStyleCnt="0"/>
      <dgm:spPr/>
    </dgm:pt>
    <dgm:pt modelId="{7A29FED1-02CF-4612-831C-CD2A7B1FF090}" type="pres">
      <dgm:prSet presAssocID="{18916C29-5FC9-4253-8C27-9067A4616D4E}" presName="hierChild7" presStyleCnt="0"/>
      <dgm:spPr/>
    </dgm:pt>
    <dgm:pt modelId="{7EE8F1DE-CF92-433B-911B-605679149644}" type="pres">
      <dgm:prSet presAssocID="{18DFF77B-A940-418C-90B0-208BCA1E3B13}" presName="Name111" presStyleLbl="parChTrans1D2" presStyleIdx="1" presStyleCnt="2"/>
      <dgm:spPr/>
    </dgm:pt>
    <dgm:pt modelId="{25BE6BD4-AAC1-4AE7-B11C-8E951AD66BE0}" type="pres">
      <dgm:prSet presAssocID="{CA50B04A-8CE5-4A12-9DC9-CF155B40FDD8}" presName="hierRoot3" presStyleCnt="0">
        <dgm:presLayoutVars>
          <dgm:hierBranch val="init"/>
        </dgm:presLayoutVars>
      </dgm:prSet>
      <dgm:spPr/>
    </dgm:pt>
    <dgm:pt modelId="{21F83CE3-9254-4604-A13D-F1D8193F6F79}" type="pres">
      <dgm:prSet presAssocID="{CA50B04A-8CE5-4A12-9DC9-CF155B40FDD8}" presName="rootComposite3" presStyleCnt="0"/>
      <dgm:spPr/>
    </dgm:pt>
    <dgm:pt modelId="{34110D44-E800-4746-9045-3522B90EA70D}" type="pres">
      <dgm:prSet presAssocID="{CA50B04A-8CE5-4A12-9DC9-CF155B40FDD8}" presName="rootText3" presStyleLbl="asst1" presStyleIdx="1" presStyleCnt="2" custScaleX="86208" custScaleY="73822" custLinFactNeighborX="-1244" custLinFactNeighborY="1014">
        <dgm:presLayoutVars>
          <dgm:chPref val="3"/>
        </dgm:presLayoutVars>
      </dgm:prSet>
      <dgm:spPr>
        <a:prstGeom prst="flowChartAlternateProcess">
          <a:avLst/>
        </a:prstGeom>
      </dgm:spPr>
    </dgm:pt>
    <dgm:pt modelId="{079D3CBF-DE13-491B-B82A-C46D759CC5AE}" type="pres">
      <dgm:prSet presAssocID="{CA50B04A-8CE5-4A12-9DC9-CF155B40FDD8}" presName="rootPict3" presStyleLbl="alignImgPlace1" presStyleIdx="2" presStyleCnt="3" custScaleX="96025" custScaleY="84175" custLinFactNeighborX="15930" custLinFactNeighborY="-1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ACF2CBA-2E3A-4D64-83F4-53D8B1AA526A}" type="pres">
      <dgm:prSet presAssocID="{CA50B04A-8CE5-4A12-9DC9-CF155B40FDD8}" presName="rootConnector3" presStyleLbl="asst1" presStyleIdx="1" presStyleCnt="2"/>
      <dgm:spPr/>
    </dgm:pt>
    <dgm:pt modelId="{0A8012DE-8E13-457B-87A6-3E01CB555EC0}" type="pres">
      <dgm:prSet presAssocID="{CA50B04A-8CE5-4A12-9DC9-CF155B40FDD8}" presName="hierChild6" presStyleCnt="0"/>
      <dgm:spPr/>
    </dgm:pt>
    <dgm:pt modelId="{75A48D45-B5FF-422F-ADA0-DA93376121FD}" type="pres">
      <dgm:prSet presAssocID="{CA50B04A-8CE5-4A12-9DC9-CF155B40FDD8}" presName="hierChild7" presStyleCnt="0"/>
      <dgm:spPr/>
    </dgm:pt>
  </dgm:ptLst>
  <dgm:cxnLst>
    <dgm:cxn modelId="{BDF1B200-B402-49E8-84EF-53209DECFB0E}" type="presOf" srcId="{18916C29-5FC9-4253-8C27-9067A4616D4E}" destId="{E8EB31BA-36E6-493F-80B6-647789526FEF}" srcOrd="0" destOrd="0" presId="urn:microsoft.com/office/officeart/2005/8/layout/pictureOrgChart+Icon"/>
    <dgm:cxn modelId="{C973BE1A-5935-4D1F-9471-C311E4BE1305}" srcId="{1C4887BF-8B70-4776-AF1C-2B05AC7BD9DA}" destId="{CA50B04A-8CE5-4A12-9DC9-CF155B40FDD8}" srcOrd="1" destOrd="0" parTransId="{18DFF77B-A940-418C-90B0-208BCA1E3B13}" sibTransId="{870D7888-FCCB-4DE3-931F-148E219E5DE8}"/>
    <dgm:cxn modelId="{54E9E039-C6DC-4CE4-B076-CCC6AF86F24E}" type="presOf" srcId="{4C4A624A-1B77-4E4F-B5B8-D9084C3F7FE3}" destId="{9437D04A-449F-4F55-998B-AE5B46616C66}" srcOrd="0" destOrd="0" presId="urn:microsoft.com/office/officeart/2005/8/layout/pictureOrgChart+Icon"/>
    <dgm:cxn modelId="{DC71233C-D1F4-494A-AFDA-62D77C97B83F}" type="presOf" srcId="{CA50B04A-8CE5-4A12-9DC9-CF155B40FDD8}" destId="{34110D44-E800-4746-9045-3522B90EA70D}" srcOrd="0" destOrd="0" presId="urn:microsoft.com/office/officeart/2005/8/layout/pictureOrgChart+Icon"/>
    <dgm:cxn modelId="{1713CC5E-578E-49E9-A9B3-69B4DB003F6F}" type="presOf" srcId="{1C4887BF-8B70-4776-AF1C-2B05AC7BD9DA}" destId="{CB785689-5F7A-4020-910D-A674A72F35B6}" srcOrd="0" destOrd="0" presId="urn:microsoft.com/office/officeart/2005/8/layout/pictureOrgChart+Icon"/>
    <dgm:cxn modelId="{C18A636E-117A-450B-A1B1-B22B10C0F57E}" srcId="{806A1DCA-5E49-4EEC-8F28-0B9AC09D11A7}" destId="{1C4887BF-8B70-4776-AF1C-2B05AC7BD9DA}" srcOrd="0" destOrd="0" parTransId="{3D13660C-3B7E-411F-A7F5-370AE2A625E2}" sibTransId="{3B444860-51E1-42C7-93A3-BE887FC50EA7}"/>
    <dgm:cxn modelId="{6C95B158-1001-4903-82D0-7A3810E70F94}" type="presOf" srcId="{18DFF77B-A940-418C-90B0-208BCA1E3B13}" destId="{7EE8F1DE-CF92-433B-911B-605679149644}" srcOrd="0" destOrd="0" presId="urn:microsoft.com/office/officeart/2005/8/layout/pictureOrgChart+Icon"/>
    <dgm:cxn modelId="{784EAC84-4A95-4E11-A60A-FBEED0801ADB}" type="presOf" srcId="{806A1DCA-5E49-4EEC-8F28-0B9AC09D11A7}" destId="{0E9F0D22-2CB9-4E3C-B4D0-282E55CCDE86}" srcOrd="0" destOrd="0" presId="urn:microsoft.com/office/officeart/2005/8/layout/pictureOrgChart+Icon"/>
    <dgm:cxn modelId="{73F7CEA7-995F-42CE-9818-E5B275D41F0B}" type="presOf" srcId="{CA50B04A-8CE5-4A12-9DC9-CF155B40FDD8}" destId="{FACF2CBA-2E3A-4D64-83F4-53D8B1AA526A}" srcOrd="1" destOrd="0" presId="urn:microsoft.com/office/officeart/2005/8/layout/pictureOrgChart+Icon"/>
    <dgm:cxn modelId="{40842FAA-B7BF-430E-849E-F93EC3A21C60}" type="presOf" srcId="{18916C29-5FC9-4253-8C27-9067A4616D4E}" destId="{1479908A-5FD5-455C-BB4E-478A61EFB25C}" srcOrd="1" destOrd="0" presId="urn:microsoft.com/office/officeart/2005/8/layout/pictureOrgChart+Icon"/>
    <dgm:cxn modelId="{5104D1DE-B1A1-47C9-969A-E4D746CF2CC0}" type="presOf" srcId="{1C4887BF-8B70-4776-AF1C-2B05AC7BD9DA}" destId="{702B9ED7-A6A1-413E-B8F8-5DFDC85CE0B4}" srcOrd="1" destOrd="0" presId="urn:microsoft.com/office/officeart/2005/8/layout/pictureOrgChart+Icon"/>
    <dgm:cxn modelId="{FA8C73ED-6DDA-452D-AAE1-CFA5CD88B5EA}" srcId="{1C4887BF-8B70-4776-AF1C-2B05AC7BD9DA}" destId="{18916C29-5FC9-4253-8C27-9067A4616D4E}" srcOrd="0" destOrd="0" parTransId="{4C4A624A-1B77-4E4F-B5B8-D9084C3F7FE3}" sibTransId="{8044E7E9-F244-46BB-A612-30B8319FC0AF}"/>
    <dgm:cxn modelId="{EC4ADBF8-614D-4996-95C1-85732971EDE2}" type="presParOf" srcId="{0E9F0D22-2CB9-4E3C-B4D0-282E55CCDE86}" destId="{08AE3D04-6F09-4FDA-91CC-4DDEDD849208}" srcOrd="0" destOrd="0" presId="urn:microsoft.com/office/officeart/2005/8/layout/pictureOrgChart+Icon"/>
    <dgm:cxn modelId="{F706840F-3D25-4D64-827A-31DDEC7E7E12}" type="presParOf" srcId="{08AE3D04-6F09-4FDA-91CC-4DDEDD849208}" destId="{3E80CEB4-7A7D-45F4-9E84-257C6CF3592D}" srcOrd="0" destOrd="0" presId="urn:microsoft.com/office/officeart/2005/8/layout/pictureOrgChart+Icon"/>
    <dgm:cxn modelId="{7C6AB7C0-FD45-48DA-8404-CA2C47CA1268}" type="presParOf" srcId="{3E80CEB4-7A7D-45F4-9E84-257C6CF3592D}" destId="{CB785689-5F7A-4020-910D-A674A72F35B6}" srcOrd="0" destOrd="0" presId="urn:microsoft.com/office/officeart/2005/8/layout/pictureOrgChart+Icon"/>
    <dgm:cxn modelId="{CE25FC62-6EDC-4542-874F-F6EC63298CA5}" type="presParOf" srcId="{3E80CEB4-7A7D-45F4-9E84-257C6CF3592D}" destId="{D9978FCD-B7D5-49F1-8607-1059A1694F52}" srcOrd="1" destOrd="0" presId="urn:microsoft.com/office/officeart/2005/8/layout/pictureOrgChart+Icon"/>
    <dgm:cxn modelId="{9B7A56B8-4DC1-4708-B0DD-9422CB9FD26E}" type="presParOf" srcId="{3E80CEB4-7A7D-45F4-9E84-257C6CF3592D}" destId="{702B9ED7-A6A1-413E-B8F8-5DFDC85CE0B4}" srcOrd="2" destOrd="0" presId="urn:microsoft.com/office/officeart/2005/8/layout/pictureOrgChart+Icon"/>
    <dgm:cxn modelId="{0FC6888F-CB51-4D48-BC69-451EBCA9CC1C}" type="presParOf" srcId="{08AE3D04-6F09-4FDA-91CC-4DDEDD849208}" destId="{4DF107F8-F2E7-45EA-AC7A-8366045EBC8A}" srcOrd="1" destOrd="0" presId="urn:microsoft.com/office/officeart/2005/8/layout/pictureOrgChart+Icon"/>
    <dgm:cxn modelId="{81E8A3ED-34D6-44EA-8518-7EE9A66145DC}" type="presParOf" srcId="{08AE3D04-6F09-4FDA-91CC-4DDEDD849208}" destId="{E311D832-0380-406C-9920-938792549BAF}" srcOrd="2" destOrd="0" presId="urn:microsoft.com/office/officeart/2005/8/layout/pictureOrgChart+Icon"/>
    <dgm:cxn modelId="{E62D63D0-76A3-4215-9875-B90B8D25A919}" type="presParOf" srcId="{E311D832-0380-406C-9920-938792549BAF}" destId="{9437D04A-449F-4F55-998B-AE5B46616C66}" srcOrd="0" destOrd="0" presId="urn:microsoft.com/office/officeart/2005/8/layout/pictureOrgChart+Icon"/>
    <dgm:cxn modelId="{3132E7FB-4A49-4D76-BBF6-239DDF0CC0DE}" type="presParOf" srcId="{E311D832-0380-406C-9920-938792549BAF}" destId="{923908F4-9D8D-4672-A84B-566ADA050537}" srcOrd="1" destOrd="0" presId="urn:microsoft.com/office/officeart/2005/8/layout/pictureOrgChart+Icon"/>
    <dgm:cxn modelId="{B49A0568-5CA3-4F27-8936-E8A1ECFB2C75}" type="presParOf" srcId="{923908F4-9D8D-4672-A84B-566ADA050537}" destId="{D1A6EBFE-AFE2-4376-A928-6C34BE25534C}" srcOrd="0" destOrd="0" presId="urn:microsoft.com/office/officeart/2005/8/layout/pictureOrgChart+Icon"/>
    <dgm:cxn modelId="{CA967222-821E-4764-9371-093E62EA32BE}" type="presParOf" srcId="{D1A6EBFE-AFE2-4376-A928-6C34BE25534C}" destId="{E8EB31BA-36E6-493F-80B6-647789526FEF}" srcOrd="0" destOrd="0" presId="urn:microsoft.com/office/officeart/2005/8/layout/pictureOrgChart+Icon"/>
    <dgm:cxn modelId="{C56AA981-10E4-41C4-A979-D7ECA0EDF5CC}" type="presParOf" srcId="{D1A6EBFE-AFE2-4376-A928-6C34BE25534C}" destId="{988B4775-7210-43C4-AD24-C6D53FF86F3B}" srcOrd="1" destOrd="0" presId="urn:microsoft.com/office/officeart/2005/8/layout/pictureOrgChart+Icon"/>
    <dgm:cxn modelId="{E31F40E6-8D2F-4383-9D1B-8E324A76AADB}" type="presParOf" srcId="{D1A6EBFE-AFE2-4376-A928-6C34BE25534C}" destId="{1479908A-5FD5-455C-BB4E-478A61EFB25C}" srcOrd="2" destOrd="0" presId="urn:microsoft.com/office/officeart/2005/8/layout/pictureOrgChart+Icon"/>
    <dgm:cxn modelId="{2B01B7E4-8CE9-4307-81B2-ABA98CC9CC39}" type="presParOf" srcId="{923908F4-9D8D-4672-A84B-566ADA050537}" destId="{E5C72FC8-955F-4640-9707-52A9CB410764}" srcOrd="1" destOrd="0" presId="urn:microsoft.com/office/officeart/2005/8/layout/pictureOrgChart+Icon"/>
    <dgm:cxn modelId="{C144753B-A1B9-4535-ABE7-219E992FC414}" type="presParOf" srcId="{923908F4-9D8D-4672-A84B-566ADA050537}" destId="{7A29FED1-02CF-4612-831C-CD2A7B1FF090}" srcOrd="2" destOrd="0" presId="urn:microsoft.com/office/officeart/2005/8/layout/pictureOrgChart+Icon"/>
    <dgm:cxn modelId="{0BBFD68A-B6B6-4EB7-A512-D0A20ECE9EC5}" type="presParOf" srcId="{E311D832-0380-406C-9920-938792549BAF}" destId="{7EE8F1DE-CF92-433B-911B-605679149644}" srcOrd="2" destOrd="0" presId="urn:microsoft.com/office/officeart/2005/8/layout/pictureOrgChart+Icon"/>
    <dgm:cxn modelId="{1084C8D2-9DCF-441B-8A28-661651CEEF36}" type="presParOf" srcId="{E311D832-0380-406C-9920-938792549BAF}" destId="{25BE6BD4-AAC1-4AE7-B11C-8E951AD66BE0}" srcOrd="3" destOrd="0" presId="urn:microsoft.com/office/officeart/2005/8/layout/pictureOrgChart+Icon"/>
    <dgm:cxn modelId="{B278E224-4228-448D-8E2D-6EBBD1D0A8D3}" type="presParOf" srcId="{25BE6BD4-AAC1-4AE7-B11C-8E951AD66BE0}" destId="{21F83CE3-9254-4604-A13D-F1D8193F6F79}" srcOrd="0" destOrd="0" presId="urn:microsoft.com/office/officeart/2005/8/layout/pictureOrgChart+Icon"/>
    <dgm:cxn modelId="{8F085CEF-E0DF-4971-831B-33422EF7D542}" type="presParOf" srcId="{21F83CE3-9254-4604-A13D-F1D8193F6F79}" destId="{34110D44-E800-4746-9045-3522B90EA70D}" srcOrd="0" destOrd="0" presId="urn:microsoft.com/office/officeart/2005/8/layout/pictureOrgChart+Icon"/>
    <dgm:cxn modelId="{A600F69D-C2A0-49D2-BA16-FE2AA8FF72E3}" type="presParOf" srcId="{21F83CE3-9254-4604-A13D-F1D8193F6F79}" destId="{079D3CBF-DE13-491B-B82A-C46D759CC5AE}" srcOrd="1" destOrd="0" presId="urn:microsoft.com/office/officeart/2005/8/layout/pictureOrgChart+Icon"/>
    <dgm:cxn modelId="{5129AD27-AC9E-4DC1-BDA0-00357EC1B527}" type="presParOf" srcId="{21F83CE3-9254-4604-A13D-F1D8193F6F79}" destId="{FACF2CBA-2E3A-4D64-83F4-53D8B1AA526A}" srcOrd="2" destOrd="0" presId="urn:microsoft.com/office/officeart/2005/8/layout/pictureOrgChart+Icon"/>
    <dgm:cxn modelId="{4E958F58-B1A8-4008-9869-08AF64AD8C9D}" type="presParOf" srcId="{25BE6BD4-AAC1-4AE7-B11C-8E951AD66BE0}" destId="{0A8012DE-8E13-457B-87A6-3E01CB555EC0}" srcOrd="1" destOrd="0" presId="urn:microsoft.com/office/officeart/2005/8/layout/pictureOrgChart+Icon"/>
    <dgm:cxn modelId="{ED66E24D-4450-4DBE-9F1D-3860D6BFFA9B}" type="presParOf" srcId="{25BE6BD4-AAC1-4AE7-B11C-8E951AD66BE0}" destId="{75A48D45-B5FF-422F-ADA0-DA93376121FD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8F1DE-CF92-433B-911B-605679149644}">
      <dsp:nvSpPr>
        <dsp:cNvPr id="0" name=""/>
        <dsp:cNvSpPr/>
      </dsp:nvSpPr>
      <dsp:spPr>
        <a:xfrm>
          <a:off x="3523861" y="1110877"/>
          <a:ext cx="590032" cy="1494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688"/>
              </a:lnTo>
              <a:lnTo>
                <a:pt x="590032" y="1494688"/>
              </a:lnTo>
            </a:path>
          </a:pathLst>
        </a:custGeom>
        <a:noFill/>
        <a:ln w="19050" cap="flat" cmpd="sng" algn="ctr">
          <a:solidFill>
            <a:srgbClr val="FF7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D04A-449F-4F55-998B-AE5B46616C66}">
      <dsp:nvSpPr>
        <dsp:cNvPr id="0" name=""/>
        <dsp:cNvSpPr/>
      </dsp:nvSpPr>
      <dsp:spPr>
        <a:xfrm>
          <a:off x="3152584" y="1110877"/>
          <a:ext cx="371277" cy="1494688"/>
        </a:xfrm>
        <a:custGeom>
          <a:avLst/>
          <a:gdLst/>
          <a:ahLst/>
          <a:cxnLst/>
          <a:rect l="0" t="0" r="0" b="0"/>
          <a:pathLst>
            <a:path>
              <a:moveTo>
                <a:pt x="371277" y="0"/>
              </a:moveTo>
              <a:lnTo>
                <a:pt x="371277" y="1494688"/>
              </a:lnTo>
              <a:lnTo>
                <a:pt x="0" y="1494688"/>
              </a:lnTo>
            </a:path>
          </a:pathLst>
        </a:custGeom>
        <a:noFill/>
        <a:ln w="19050" cap="flat" cmpd="sng" algn="ctr">
          <a:solidFill>
            <a:srgbClr val="FF78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85689-5F7A-4020-910D-A674A72F35B6}">
      <dsp:nvSpPr>
        <dsp:cNvPr id="0" name=""/>
        <dsp:cNvSpPr/>
      </dsp:nvSpPr>
      <dsp:spPr>
        <a:xfrm>
          <a:off x="2144271" y="186750"/>
          <a:ext cx="2759180" cy="924126"/>
        </a:xfrm>
        <a:prstGeom prst="flowChartAlternateProcess">
          <a:avLst/>
        </a:prstGeom>
        <a:solidFill>
          <a:srgbClr val="FF7800">
            <a:alpha val="55000"/>
          </a:srgbClr>
        </a:solidFill>
        <a:ln w="19050" cap="flat" cmpd="sng" algn="ctr">
          <a:solidFill>
            <a:srgbClr val="FF7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73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Corona</a:t>
          </a:r>
        </a:p>
      </dsp:txBody>
      <dsp:txXfrm>
        <a:off x="2189382" y="231861"/>
        <a:ext cx="2668958" cy="833904"/>
      </dsp:txXfrm>
    </dsp:sp>
    <dsp:sp modelId="{D9978FCD-B7D5-49F1-8607-1059A1694F52}">
      <dsp:nvSpPr>
        <dsp:cNvPr id="0" name=""/>
        <dsp:cNvSpPr/>
      </dsp:nvSpPr>
      <dsp:spPr>
        <a:xfrm>
          <a:off x="2490087" y="357616"/>
          <a:ext cx="639217" cy="6482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4000" r="-3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B31BA-36E6-493F-80B6-647789526FEF}">
      <dsp:nvSpPr>
        <dsp:cNvPr id="0" name=""/>
        <dsp:cNvSpPr/>
      </dsp:nvSpPr>
      <dsp:spPr>
        <a:xfrm>
          <a:off x="210246" y="1969580"/>
          <a:ext cx="2942338" cy="1271970"/>
        </a:xfrm>
        <a:prstGeom prst="flowChartAlternateProcess">
          <a:avLst/>
        </a:prstGeom>
        <a:solidFill>
          <a:srgbClr val="FF7800">
            <a:alpha val="55000"/>
          </a:srgbClr>
        </a:solidFill>
        <a:ln w="19050" cap="flat" cmpd="sng" algn="ctr">
          <a:solidFill>
            <a:srgbClr val="FF7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73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Casa de Contratación</a:t>
          </a:r>
        </a:p>
      </dsp:txBody>
      <dsp:txXfrm>
        <a:off x="272337" y="2031671"/>
        <a:ext cx="2818156" cy="1147788"/>
      </dsp:txXfrm>
    </dsp:sp>
    <dsp:sp modelId="{988B4775-7210-43C4-AD24-C6D53FF86F3B}">
      <dsp:nvSpPr>
        <dsp:cNvPr id="0" name=""/>
        <dsp:cNvSpPr/>
      </dsp:nvSpPr>
      <dsp:spPr>
        <a:xfrm>
          <a:off x="412917" y="2007938"/>
          <a:ext cx="992719" cy="11602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10D44-E800-4746-9045-3522B90EA70D}">
      <dsp:nvSpPr>
        <dsp:cNvPr id="0" name=""/>
        <dsp:cNvSpPr/>
      </dsp:nvSpPr>
      <dsp:spPr>
        <a:xfrm>
          <a:off x="4113894" y="1969580"/>
          <a:ext cx="2970768" cy="1271970"/>
        </a:xfrm>
        <a:prstGeom prst="flowChartAlternateProcess">
          <a:avLst/>
        </a:prstGeom>
        <a:solidFill>
          <a:srgbClr val="FF7800">
            <a:alpha val="55000"/>
          </a:srgbClr>
        </a:solidFill>
        <a:ln w="19050" cap="flat" cmpd="sng" algn="ctr">
          <a:solidFill>
            <a:srgbClr val="FF78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73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Consejo de Indias</a:t>
          </a:r>
        </a:p>
      </dsp:txBody>
      <dsp:txXfrm>
        <a:off x="4175985" y="2031671"/>
        <a:ext cx="2846586" cy="1147788"/>
      </dsp:txXfrm>
    </dsp:sp>
    <dsp:sp modelId="{079D3CBF-DE13-491B-B82A-C46D759CC5AE}">
      <dsp:nvSpPr>
        <dsp:cNvPr id="0" name=""/>
        <dsp:cNvSpPr/>
      </dsp:nvSpPr>
      <dsp:spPr>
        <a:xfrm>
          <a:off x="4276659" y="2007938"/>
          <a:ext cx="992719" cy="116028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rganigrama con imágenes"/>
  <dgm:desc val="Se usa para mostrar información o relaciones jerárquicas en una organización, con las correspondientes imágenes. La forma Asistente y los diseños de dependencia de organigrama están disponibles con este diseño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52C2-11FD-43EB-9A48-B58BC5A3D4C9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A3E7-DAA3-4138-BFFF-3795A2F2DC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96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4A481-3F87-4340-96BF-F6ACE80E1CA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69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55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00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63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80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750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52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514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85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5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95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1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48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87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76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79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81315-3CFB-41EA-8C67-C71847CF3958}" type="datetimeFigureOut">
              <a:rPr lang="es-ES" smtClean="0"/>
              <a:t>30/03/2021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C5276-1B49-45BF-98C2-44003E0FC1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958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minandopormadrid.blogspot.com/2016/10/luces-y-sombras-en-la-conquista-d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gloscuriosos.blogspot.com/2006/10/cahokia.html" TargetMode="Externa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ma,_Peru_-_Plaza_de_Armas_06.jpg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es.wikivoyage.org/wiki/Santiago_de_Chile:_Zona_Centro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YctbrCb-U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Iglesia_la_recoleccion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pwebquest.org/ccss/?page_id=405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onquista_de_Chil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onquista_de_Chil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Poblaci%C3%B3n_de_Am%C3%A9rica_precolombina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hombre, agua, grupo&#10;&#10;Descripción generada automáticamente">
            <a:extLst>
              <a:ext uri="{FF2B5EF4-FFF2-40B4-BE49-F238E27FC236}">
                <a16:creationId xmlns:a16="http://schemas.microsoft.com/office/drawing/2014/main" id="{E7F2100E-F445-4C02-97AC-01850DB3FF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23" b="188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90D424-72D5-41DE-9286-1EC2C1F64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Unidad 0. Colonia en América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105F5A-2DE7-447A-8B08-3449F0F58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795919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Historia – Primero Medio OA: 11</a:t>
            </a:r>
          </a:p>
          <a:p>
            <a:r>
              <a:rPr lang="es-ES" dirty="0">
                <a:solidFill>
                  <a:srgbClr val="FFFFFF"/>
                </a:solidFill>
              </a:rPr>
              <a:t>CLASE </a:t>
            </a:r>
            <a:r>
              <a:rPr lang="es-ES" dirty="0" err="1">
                <a:solidFill>
                  <a:srgbClr val="FFFFFF"/>
                </a:solidFill>
              </a:rPr>
              <a:t>N°</a:t>
            </a:r>
            <a:r>
              <a:rPr lang="es-ES" dirty="0">
                <a:solidFill>
                  <a:srgbClr val="FFFFFF"/>
                </a:solidFill>
              </a:rPr>
              <a:t> 8</a:t>
            </a:r>
          </a:p>
          <a:p>
            <a:r>
              <a:rPr lang="es-ES" dirty="0">
                <a:solidFill>
                  <a:srgbClr val="FFFFFF"/>
                </a:solidFill>
              </a:rPr>
              <a:t>Profesor Abraham López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CBA493-FF16-40AD-B37D-900AFDE7CD3A}"/>
              </a:ext>
            </a:extLst>
          </p:cNvPr>
          <p:cNvSpPr txBox="1"/>
          <p:nvPr/>
        </p:nvSpPr>
        <p:spPr>
          <a:xfrm>
            <a:off x="9844883" y="6657945"/>
            <a:ext cx="23471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caminandopormadrid.blogspot.com/2016/10/luces-y-sombras-en-la-conquista-d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nda 17">
            <a:extLst>
              <a:ext uri="{FF2B5EF4-FFF2-40B4-BE49-F238E27FC236}">
                <a16:creationId xmlns:a16="http://schemas.microsoft.com/office/drawing/2014/main" id="{CD3A3A32-B7E6-4B20-8365-8F290DED59DE}"/>
              </a:ext>
            </a:extLst>
          </p:cNvPr>
          <p:cNvSpPr/>
          <p:nvPr/>
        </p:nvSpPr>
        <p:spPr>
          <a:xfrm>
            <a:off x="275207" y="167460"/>
            <a:ext cx="4665123" cy="2554664"/>
          </a:xfrm>
          <a:prstGeom prst="wave">
            <a:avLst>
              <a:gd name="adj1" fmla="val 12500"/>
              <a:gd name="adj2" fmla="val 8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solidFill>
                  <a:schemeClr val="tx1"/>
                </a:solidFill>
              </a:rPr>
              <a:t>Los dos grandes imperios americanos</a:t>
            </a:r>
            <a:endParaRPr lang="es-CL" sz="3600" dirty="0"/>
          </a:p>
        </p:txBody>
      </p:sp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D465C75-BD69-4313-B98C-55E0F3148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790" y="3190957"/>
            <a:ext cx="2874211" cy="3408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2B345E6-EF52-4919-988C-6A806A30A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54" y="1622435"/>
            <a:ext cx="3695520" cy="3039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DA5641-DB89-4F1E-80B8-427E871B3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4675" y="3190957"/>
            <a:ext cx="4537193" cy="294208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CA85766-B3FF-48F4-80DD-5BB7F522781C}"/>
              </a:ext>
            </a:extLst>
          </p:cNvPr>
          <p:cNvSpPr txBox="1"/>
          <p:nvPr/>
        </p:nvSpPr>
        <p:spPr>
          <a:xfrm>
            <a:off x="524674" y="6116557"/>
            <a:ext cx="45371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Capital del Imperio Azteca antes de la conquista</a:t>
            </a:r>
          </a:p>
        </p:txBody>
      </p:sp>
      <p:graphicFrame>
        <p:nvGraphicFramePr>
          <p:cNvPr id="13" name="Tabla 14">
            <a:extLst>
              <a:ext uri="{FF2B5EF4-FFF2-40B4-BE49-F238E27FC236}">
                <a16:creationId xmlns:a16="http://schemas.microsoft.com/office/drawing/2014/main" id="{912FD72F-EA53-449A-B2B7-58D2C6816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45672"/>
              </p:ext>
            </p:extLst>
          </p:nvPr>
        </p:nvGraphicFramePr>
        <p:xfrm>
          <a:off x="8886374" y="611515"/>
          <a:ext cx="316067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043">
                  <a:extLst>
                    <a:ext uri="{9D8B030D-6E8A-4147-A177-3AD203B41FA5}">
                      <a16:colId xmlns:a16="http://schemas.microsoft.com/office/drawing/2014/main" val="2799198575"/>
                    </a:ext>
                  </a:extLst>
                </a:gridCol>
                <a:gridCol w="1471628">
                  <a:extLst>
                    <a:ext uri="{9D8B030D-6E8A-4147-A177-3AD203B41FA5}">
                      <a16:colId xmlns:a16="http://schemas.microsoft.com/office/drawing/2014/main" val="1331579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Imperio Azteca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Imperio Inca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405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7.000.000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610675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1AE9AF20-CA25-47B9-8478-995D21AB49A4}"/>
              </a:ext>
            </a:extLst>
          </p:cNvPr>
          <p:cNvSpPr txBox="1"/>
          <p:nvPr/>
        </p:nvSpPr>
        <p:spPr>
          <a:xfrm>
            <a:off x="8886374" y="43049"/>
            <a:ext cx="31606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Población en época de la conquista</a:t>
            </a:r>
          </a:p>
        </p:txBody>
      </p:sp>
    </p:spTree>
    <p:extLst>
      <p:ext uri="{BB962C8B-B14F-4D97-AF65-F5344CB8AC3E}">
        <p14:creationId xmlns:p14="http://schemas.microsoft.com/office/powerpoint/2010/main" val="289587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Diagrama&#10;&#10;Descripción generada automáticamente">
            <a:extLst>
              <a:ext uri="{FF2B5EF4-FFF2-40B4-BE49-F238E27FC236}">
                <a16:creationId xmlns:a16="http://schemas.microsoft.com/office/drawing/2014/main" id="{7EAA0EEC-DA06-4320-A57B-3EA3706E8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1" y="0"/>
            <a:ext cx="11551298" cy="6864227"/>
          </a:xfrm>
        </p:spPr>
      </p:pic>
    </p:spTree>
    <p:extLst>
      <p:ext uri="{BB962C8B-B14F-4D97-AF65-F5344CB8AC3E}">
        <p14:creationId xmlns:p14="http://schemas.microsoft.com/office/powerpoint/2010/main" val="4211393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650F8-F898-496D-A76A-C5A3FF87A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6240"/>
            <a:ext cx="9966960" cy="1325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5000"/>
              </a:lnSpc>
            </a:pPr>
            <a:r>
              <a:rPr lang="es-CL" sz="2100" b="1" cap="all" dirty="0"/>
              <a:t>La ciudad se caracterizó por ser el centro administrativo, comercial y social de Chile en aquel entonces. Las más importantes estaban organizadas en cabildos, cuya autoridad máxima era un alcalde, secundados por corregidores y oficiales.</a:t>
            </a:r>
          </a:p>
        </p:txBody>
      </p:sp>
      <p:pic>
        <p:nvPicPr>
          <p:cNvPr id="15" name="Imagen 14" descr="Una torre de un edificio&#10;&#10;Descripción generada automáticamente">
            <a:extLst>
              <a:ext uri="{FF2B5EF4-FFF2-40B4-BE49-F238E27FC236}">
                <a16:creationId xmlns:a16="http://schemas.microsoft.com/office/drawing/2014/main" id="{B29C08AC-BE55-4CE7-8DAB-EE02CC8E4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871" r="5084" b="3"/>
          <a:stretch/>
        </p:blipFill>
        <p:spPr>
          <a:xfrm>
            <a:off x="728471" y="741172"/>
            <a:ext cx="3470431" cy="3279644"/>
          </a:xfrm>
          <a:prstGeom prst="rect">
            <a:avLst/>
          </a:prstGeom>
        </p:spPr>
      </p:pic>
      <p:pic>
        <p:nvPicPr>
          <p:cNvPr id="8" name="Imagen 7" descr="Iglesia en una calle&#10;&#10;Descripción generada automáticamente">
            <a:extLst>
              <a:ext uri="{FF2B5EF4-FFF2-40B4-BE49-F238E27FC236}">
                <a16:creationId xmlns:a16="http://schemas.microsoft.com/office/drawing/2014/main" id="{D2186B06-D583-492F-A87E-DC3718C11C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735" r="10901" b="-1"/>
          <a:stretch/>
        </p:blipFill>
        <p:spPr>
          <a:xfrm>
            <a:off x="4360784" y="741172"/>
            <a:ext cx="3470431" cy="3279644"/>
          </a:xfrm>
          <a:prstGeom prst="rect">
            <a:avLst/>
          </a:prstGeom>
        </p:spPr>
      </p:pic>
      <p:pic>
        <p:nvPicPr>
          <p:cNvPr id="13" name="Imagen 12" descr="Una iglesia antigua&#10;&#10;Descripción generada automáticamente">
            <a:extLst>
              <a:ext uri="{FF2B5EF4-FFF2-40B4-BE49-F238E27FC236}">
                <a16:creationId xmlns:a16="http://schemas.microsoft.com/office/drawing/2014/main" id="{6C620F7E-80C6-4187-BB3F-AF09A0D2D8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r="14445" b="-1"/>
          <a:stretch/>
        </p:blipFill>
        <p:spPr>
          <a:xfrm>
            <a:off x="7993097" y="741172"/>
            <a:ext cx="3470431" cy="32796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C476068-C0E0-4F9A-9C39-97B7F0280A55}"/>
              </a:ext>
            </a:extLst>
          </p:cNvPr>
          <p:cNvSpPr txBox="1"/>
          <p:nvPr/>
        </p:nvSpPr>
        <p:spPr>
          <a:xfrm>
            <a:off x="5448832" y="3820761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es.wikivoyage.org/wiki/Santiago_de_Chile:_Zona_Centr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8764533-B61A-4078-91B3-1CF1C5949683}"/>
              </a:ext>
            </a:extLst>
          </p:cNvPr>
          <p:cNvSpPr txBox="1"/>
          <p:nvPr/>
        </p:nvSpPr>
        <p:spPr>
          <a:xfrm>
            <a:off x="1816520" y="3820761"/>
            <a:ext cx="23823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commons.wikimedia.org/wiki/File:Lima,_Peru_-_Plaza_de_Armas_06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21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93DA1-6CF5-44B7-B00D-700D31B1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Recordemos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FEF16A-5153-4714-A583-4DA8BF4E2CDC}"/>
              </a:ext>
            </a:extLst>
          </p:cNvPr>
          <p:cNvSpPr/>
          <p:nvPr/>
        </p:nvSpPr>
        <p:spPr>
          <a:xfrm>
            <a:off x="841247" y="2359152"/>
            <a:ext cx="3410712" cy="342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700" b="1" dirty="0"/>
              <a:t>Mestizaje</a:t>
            </a:r>
            <a:r>
              <a:rPr lang="es-CL" sz="1700" dirty="0"/>
              <a:t>: unión biológica y cultural (étnica) entre europeos, indígenas y negros. En Chile la mezcla principal se dio entre españoles (blancos) y mapuches (indígenas). El elemento africano, si bien existió, fue menor.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17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s-CL" sz="1700" dirty="0"/>
              <a:t>¿Qué expresiones o ejemplos de mestizaje existen en la actualidad?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2A93A2-36A3-4E70-B64B-9A1B4AAF0B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1567" b="-1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905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9C0B5B-867D-4030-B5AC-5FC86CC6B867}"/>
              </a:ext>
            </a:extLst>
          </p:cNvPr>
          <p:cNvSpPr txBox="1"/>
          <p:nvPr/>
        </p:nvSpPr>
        <p:spPr>
          <a:xfrm>
            <a:off x="6714477" y="488043"/>
            <a:ext cx="5356194" cy="25144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6000" dirty="0">
                <a:latin typeface="+mj-lt"/>
                <a:ea typeface="+mj-ea"/>
                <a:cs typeface="+mj-cs"/>
              </a:rPr>
              <a:t> Completa el gráfico con el rol que cumple cada una de las castas en la Sociedad colonial.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s-CL" sz="6000" dirty="0"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6000" dirty="0">
                <a:latin typeface="+mj-lt"/>
                <a:ea typeface="+mj-ea"/>
                <a:cs typeface="+mj-cs"/>
              </a:rPr>
              <a:t>¿Cuál era el principal factor al momento de determinar la posición social de la población en la sociedad colonial?</a:t>
            </a:r>
          </a:p>
        </p:txBody>
      </p:sp>
      <p:pic>
        <p:nvPicPr>
          <p:cNvPr id="1026" name="Picture 2" descr="http://1.bp.blogspot.com/-8n7HCmvveuI/T3RhC3KUpWI/AAAAAAAAAfg/4OmodMh4oIY/s1600/sociedad+colonial.gif"/>
          <p:cNvPicPr>
            <a:picLocks noChangeAspect="1" noChangeArrowheads="1"/>
          </p:cNvPicPr>
          <p:nvPr/>
        </p:nvPicPr>
        <p:blipFill rotWithShape="1">
          <a:blip r:embed="rId2" cstate="print"/>
          <a:srcRect l="-417" r="-2"/>
          <a:stretch/>
        </p:blipFill>
        <p:spPr bwMode="auto">
          <a:xfrm>
            <a:off x="781235" y="488043"/>
            <a:ext cx="5770192" cy="5632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D1B7F8-D5B3-45F9-B0B7-5F0276A31A8A}"/>
              </a:ext>
            </a:extLst>
          </p:cNvPr>
          <p:cNvSpPr txBox="1"/>
          <p:nvPr/>
        </p:nvSpPr>
        <p:spPr>
          <a:xfrm>
            <a:off x="2672178" y="985421"/>
            <a:ext cx="3639845" cy="639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208C2A-5184-4539-A659-A7BC531C97E2}"/>
              </a:ext>
            </a:extLst>
          </p:cNvPr>
          <p:cNvSpPr txBox="1"/>
          <p:nvPr/>
        </p:nvSpPr>
        <p:spPr>
          <a:xfrm>
            <a:off x="3222595" y="2203698"/>
            <a:ext cx="3232951" cy="639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D942A-6E59-41D9-B52E-33C132921D2D}"/>
              </a:ext>
            </a:extLst>
          </p:cNvPr>
          <p:cNvSpPr txBox="1"/>
          <p:nvPr/>
        </p:nvSpPr>
        <p:spPr>
          <a:xfrm>
            <a:off x="3852909" y="3226663"/>
            <a:ext cx="2602637" cy="639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8C37249-64B7-482A-9BA1-063E68B47134}"/>
              </a:ext>
            </a:extLst>
          </p:cNvPr>
          <p:cNvSpPr txBox="1"/>
          <p:nvPr/>
        </p:nvSpPr>
        <p:spPr>
          <a:xfrm>
            <a:off x="4012707" y="4238949"/>
            <a:ext cx="2442839" cy="639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CDC68C-75AF-4FCA-AFD4-06DFF9035A36}"/>
              </a:ext>
            </a:extLst>
          </p:cNvPr>
          <p:cNvSpPr txBox="1"/>
          <p:nvPr/>
        </p:nvSpPr>
        <p:spPr>
          <a:xfrm>
            <a:off x="4314547" y="5451500"/>
            <a:ext cx="2083293" cy="6391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E64A4-31E4-4CF0-A83E-D8B8B6733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Tarea </a:t>
            </a:r>
          </a:p>
        </p:txBody>
      </p:sp>
      <p:pic>
        <p:nvPicPr>
          <p:cNvPr id="4" name="Elementos multimedia en línea 3" title="Evangelización en América. Etapa colonial">
            <a:hlinkClick r:id="" action="ppaction://media"/>
            <a:extLst>
              <a:ext uri="{FF2B5EF4-FFF2-40B4-BE49-F238E27FC236}">
                <a16:creationId xmlns:a16="http://schemas.microsoft.com/office/drawing/2014/main" id="{38905400-10B5-4D16-A504-8AD5D6859DC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83702" y="2113256"/>
            <a:ext cx="4927600" cy="36957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10FE85-D098-408D-8D72-B3D9337BB6D2}"/>
              </a:ext>
            </a:extLst>
          </p:cNvPr>
          <p:cNvSpPr txBox="1"/>
          <p:nvPr/>
        </p:nvSpPr>
        <p:spPr>
          <a:xfrm>
            <a:off x="1119673" y="2132225"/>
            <a:ext cx="43014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base a tus conocimientos, apuntes del año anterior e información disponible en internet responde: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¿Cómo fue el proceso de evangelización de la población indígena en América?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¿Cuáles fueron las principales dificultades enfrentadas por los misioneros? ¿Cuáles fueron sus estrategias?</a:t>
            </a:r>
          </a:p>
        </p:txBody>
      </p:sp>
    </p:spTree>
    <p:extLst>
      <p:ext uri="{BB962C8B-B14F-4D97-AF65-F5344CB8AC3E}">
        <p14:creationId xmlns:p14="http://schemas.microsoft.com/office/powerpoint/2010/main" val="31611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1352D-3A22-4A5F-95BC-E8EAAF60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ORDEN COLONIAL EVANGELIZACIÓN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294E66-619B-41EF-A5A7-1FD747133609}"/>
              </a:ext>
            </a:extLst>
          </p:cNvPr>
          <p:cNvSpPr txBox="1"/>
          <p:nvPr/>
        </p:nvSpPr>
        <p:spPr>
          <a:xfrm>
            <a:off x="676205" y="2224275"/>
            <a:ext cx="5154507" cy="4024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CL" sz="2000" b="1" dirty="0"/>
              <a:t>Religión católica: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Monoteísta.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Máxima autoridad el Papa, representado por una serie de congregaciones que llegaron a América.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Rechazó costumbres como el desnudismo, la poligamia, el canibalismo y los sacrificios humanos.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2000" dirty="0"/>
              <a:t>Abolió el uso de imágenes de Dios y representó a Jesús bajo cánones de humildad y sufrimiento.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A5D89F-A8F8-4336-9F4B-CC4618B747EB}"/>
              </a:ext>
            </a:extLst>
          </p:cNvPr>
          <p:cNvSpPr/>
          <p:nvPr/>
        </p:nvSpPr>
        <p:spPr>
          <a:xfrm>
            <a:off x="6090675" y="1865745"/>
            <a:ext cx="5425120" cy="1563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Estrategias para la evangelización: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Pedagogía de los misioneros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Castigos físicos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/>
              <a:t>Reducciones de indios</a:t>
            </a:r>
          </a:p>
        </p:txBody>
      </p:sp>
      <p:pic>
        <p:nvPicPr>
          <p:cNvPr id="6" name="Marcador de contenido 4" descr="Foto en blanco y negro de una iglesia&#10;&#10;Descripción generada automáticamente">
            <a:extLst>
              <a:ext uri="{FF2B5EF4-FFF2-40B4-BE49-F238E27FC236}">
                <a16:creationId xmlns:a16="http://schemas.microsoft.com/office/drawing/2014/main" id="{4A786B80-C647-4C6C-9872-EB88CF9D7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615" r="2" b="2"/>
          <a:stretch/>
        </p:blipFill>
        <p:spPr>
          <a:xfrm>
            <a:off x="6090675" y="3594851"/>
            <a:ext cx="5774266" cy="283827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EA3867-8D2D-4AFA-92B5-CEFAA9E2BCD2}"/>
              </a:ext>
            </a:extLst>
          </p:cNvPr>
          <p:cNvSpPr txBox="1"/>
          <p:nvPr/>
        </p:nvSpPr>
        <p:spPr>
          <a:xfrm>
            <a:off x="6090675" y="6149300"/>
            <a:ext cx="5774266" cy="28382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1300" dirty="0">
                <a:solidFill>
                  <a:srgbClr val="FFFFFF"/>
                </a:solidFill>
              </a:rPr>
              <a:t>Iglesia católica en América siglo XVI</a:t>
            </a:r>
          </a:p>
        </p:txBody>
      </p:sp>
    </p:spTree>
    <p:extLst>
      <p:ext uri="{BB962C8B-B14F-4D97-AF65-F5344CB8AC3E}">
        <p14:creationId xmlns:p14="http://schemas.microsoft.com/office/powerpoint/2010/main" val="299142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B6212-BB91-42F7-9DBB-979B5F571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68436"/>
            <a:ext cx="10353761" cy="1326321"/>
          </a:xfrm>
        </p:spPr>
        <p:txBody>
          <a:bodyPr/>
          <a:lstStyle/>
          <a:p>
            <a:r>
              <a:rPr lang="es-ES" dirty="0"/>
              <a:t>Orden colonial: política</a:t>
            </a:r>
          </a:p>
        </p:txBody>
      </p:sp>
      <p:graphicFrame>
        <p:nvGraphicFramePr>
          <p:cNvPr id="4" name="1 Diagrama">
            <a:extLst>
              <a:ext uri="{FF2B5EF4-FFF2-40B4-BE49-F238E27FC236}">
                <a16:creationId xmlns:a16="http://schemas.microsoft.com/office/drawing/2014/main" id="{92FC4628-95E0-4B0F-8A4B-E5D58CDC094A}"/>
              </a:ext>
            </a:extLst>
          </p:cNvPr>
          <p:cNvGraphicFramePr/>
          <p:nvPr/>
        </p:nvGraphicFramePr>
        <p:xfrm>
          <a:off x="3491346" y="2407270"/>
          <a:ext cx="712879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6 CuadroTexto">
            <a:extLst>
              <a:ext uri="{FF2B5EF4-FFF2-40B4-BE49-F238E27FC236}">
                <a16:creationId xmlns:a16="http://schemas.microsoft.com/office/drawing/2014/main" id="{0251BAE6-C715-4035-94A4-468CEA70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464" y="1960685"/>
            <a:ext cx="2495850" cy="2122577"/>
          </a:xfrm>
          <a:prstGeom prst="wedgeRoundRectCallout">
            <a:avLst>
              <a:gd name="adj1" fmla="val 59198"/>
              <a:gd name="adj2" fmla="val 5759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Monarquía</a:t>
            </a:r>
            <a:r>
              <a:rPr lang="es-CL" altLang="es-ES" sz="1400" dirty="0">
                <a:solidFill>
                  <a:schemeClr val="bg1"/>
                </a:solidFill>
              </a:rPr>
              <a:t>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absoluta</a:t>
            </a:r>
            <a:r>
              <a:rPr lang="es-CL" altLang="es-ES" sz="1400" dirty="0">
                <a:solidFill>
                  <a:schemeClr val="bg1"/>
                </a:solidFill>
              </a:rPr>
              <a:t> de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derecho</a:t>
            </a:r>
            <a:r>
              <a:rPr lang="es-CL" altLang="es-ES" sz="1400" dirty="0">
                <a:solidFill>
                  <a:schemeClr val="bg1"/>
                </a:solidFill>
              </a:rPr>
              <a:t> divino.</a:t>
            </a:r>
          </a:p>
          <a:p>
            <a:pPr algn="ctr"/>
            <a:endParaRPr lang="es-CL" altLang="es-ES" sz="1400" dirty="0">
              <a:solidFill>
                <a:schemeClr val="bg1"/>
              </a:solidFill>
            </a:endParaRPr>
          </a:p>
          <a:p>
            <a:pPr algn="ctr"/>
            <a:r>
              <a:rPr lang="es-CL" altLang="es-ES" sz="1400" dirty="0">
                <a:solidFill>
                  <a:schemeClr val="bg1"/>
                </a:solidFill>
              </a:rPr>
              <a:t>El rey posee a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título</a:t>
            </a:r>
            <a:r>
              <a:rPr lang="es-CL" altLang="es-ES" sz="1400" dirty="0">
                <a:solidFill>
                  <a:schemeClr val="bg1"/>
                </a:solidFill>
              </a:rPr>
              <a:t>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personal</a:t>
            </a:r>
            <a:r>
              <a:rPr lang="es-CL" altLang="es-ES" sz="1400" dirty="0">
                <a:solidFill>
                  <a:schemeClr val="bg1"/>
                </a:solidFill>
              </a:rPr>
              <a:t> las colonias americanas.</a:t>
            </a:r>
          </a:p>
          <a:p>
            <a:pPr algn="ctr"/>
            <a:endParaRPr lang="es-CL" altLang="es-ES" sz="1400" dirty="0">
              <a:solidFill>
                <a:schemeClr val="bg1"/>
              </a:solidFill>
            </a:endParaRPr>
          </a:p>
          <a:p>
            <a:pPr algn="ctr"/>
            <a:r>
              <a:rPr lang="es-CL" altLang="es-ES" sz="1400" dirty="0">
                <a:solidFill>
                  <a:schemeClr val="bg1"/>
                </a:solidFill>
              </a:rPr>
              <a:t>Dinastía de los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Habsburgo</a:t>
            </a:r>
            <a:r>
              <a:rPr lang="es-CL" altLang="es-ES" sz="1400" dirty="0">
                <a:solidFill>
                  <a:schemeClr val="bg1"/>
                </a:solidFill>
              </a:rPr>
              <a:t> y los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Borbones</a:t>
            </a:r>
            <a:r>
              <a:rPr lang="es-CL" altLang="es-E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16 CuadroTexto">
            <a:extLst>
              <a:ext uri="{FF2B5EF4-FFF2-40B4-BE49-F238E27FC236}">
                <a16:creationId xmlns:a16="http://schemas.microsoft.com/office/drawing/2014/main" id="{CC66D3B5-E840-427B-8D28-F5A2D5F989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825573" y="1424020"/>
            <a:ext cx="3295699" cy="2802918"/>
          </a:xfrm>
          <a:prstGeom prst="wedgeRoundRectCallout">
            <a:avLst>
              <a:gd name="adj1" fmla="val -4970"/>
              <a:gd name="adj2" fmla="val 54848"/>
              <a:gd name="adj3" fmla="val 16667"/>
            </a:avLst>
          </a:prstGeom>
          <a:solidFill>
            <a:srgbClr val="FFFFCC"/>
          </a:solidFill>
          <a:ln cap="rnd"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s-CL" altLang="es-ES" sz="1400" dirty="0">
                <a:solidFill>
                  <a:schemeClr val="bg1"/>
                </a:solidFill>
              </a:rPr>
              <a:t>Máximo organismo de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gobierno</a:t>
            </a:r>
            <a:r>
              <a:rPr lang="es-CL" altLang="es-ES" sz="1400" dirty="0">
                <a:solidFill>
                  <a:schemeClr val="bg1"/>
                </a:solidFill>
              </a:rPr>
              <a:t> para América.</a:t>
            </a:r>
          </a:p>
          <a:p>
            <a:pPr algn="just"/>
            <a:endParaRPr lang="es-CL" altLang="es-ES" sz="1400" dirty="0">
              <a:solidFill>
                <a:schemeClr val="bg1"/>
              </a:solidFill>
            </a:endParaRPr>
          </a:p>
          <a:p>
            <a:pPr algn="just"/>
            <a:r>
              <a:rPr lang="es-CL" altLang="es-ES" sz="1400" dirty="0">
                <a:solidFill>
                  <a:schemeClr val="bg1"/>
                </a:solidFill>
              </a:rPr>
              <a:t>Funciones: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legislativas</a:t>
            </a:r>
            <a:r>
              <a:rPr lang="es-CL" altLang="es-ES" sz="1400" dirty="0">
                <a:solidFill>
                  <a:schemeClr val="bg1"/>
                </a:solidFill>
              </a:rPr>
              <a:t>  (preparación de leyes),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administrativas</a:t>
            </a:r>
            <a:r>
              <a:rPr lang="es-CL" altLang="es-ES" sz="1400" dirty="0">
                <a:solidFill>
                  <a:schemeClr val="bg1"/>
                </a:solidFill>
              </a:rPr>
              <a:t> (proponer nombramientos y vigilar a los funcionarios),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judiciales</a:t>
            </a:r>
            <a:r>
              <a:rPr lang="es-CL" altLang="es-ES" sz="1400" dirty="0">
                <a:solidFill>
                  <a:schemeClr val="bg1"/>
                </a:solidFill>
              </a:rPr>
              <a:t> (tribunal de última instancia), de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hacienda</a:t>
            </a:r>
            <a:r>
              <a:rPr lang="es-CL" altLang="es-ES" sz="1400" dirty="0">
                <a:solidFill>
                  <a:schemeClr val="bg1"/>
                </a:solidFill>
              </a:rPr>
              <a:t> (control de cuentas) y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eclesiásticas</a:t>
            </a:r>
            <a:r>
              <a:rPr lang="es-CL" altLang="es-ES" sz="1400" dirty="0">
                <a:solidFill>
                  <a:schemeClr val="bg1"/>
                </a:solidFill>
              </a:rPr>
              <a:t> (derecho de patronato).</a:t>
            </a: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410CA0C7-A8E6-48DB-AA96-22229FA3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212" y="5941579"/>
            <a:ext cx="8235318" cy="714520"/>
          </a:xfrm>
          <a:prstGeom prst="wedgeRoundRectCallout">
            <a:avLst>
              <a:gd name="adj1" fmla="val -12641"/>
              <a:gd name="adj2" fmla="val -75112"/>
              <a:gd name="adj3" fmla="val 16667"/>
            </a:avLst>
          </a:prstGeom>
          <a:solidFill>
            <a:srgbClr val="FFFFCC"/>
          </a:solidFill>
          <a:ln>
            <a:solidFill>
              <a:srgbClr val="FF7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 altLang="es-ES" sz="1400" dirty="0">
                <a:solidFill>
                  <a:schemeClr val="bg1"/>
                </a:solidFill>
              </a:rPr>
              <a:t>Elaboración de la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política</a:t>
            </a:r>
            <a:r>
              <a:rPr lang="es-CL" altLang="es-ES" sz="1400" dirty="0">
                <a:solidFill>
                  <a:schemeClr val="bg1"/>
                </a:solidFill>
              </a:rPr>
              <a:t>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comercial</a:t>
            </a:r>
            <a:r>
              <a:rPr lang="es-CL" altLang="es-ES" sz="1400" dirty="0">
                <a:solidFill>
                  <a:schemeClr val="bg1"/>
                </a:solidFill>
              </a:rPr>
              <a:t> americana (monopolio) y organización del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sistema</a:t>
            </a:r>
            <a:r>
              <a:rPr lang="es-CL" altLang="es-ES" sz="1400" dirty="0">
                <a:solidFill>
                  <a:schemeClr val="bg1"/>
                </a:solidFill>
              </a:rPr>
              <a:t>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de</a:t>
            </a:r>
            <a:r>
              <a:rPr lang="es-CL" altLang="es-ES" sz="1400" dirty="0">
                <a:solidFill>
                  <a:schemeClr val="bg1"/>
                </a:solidFill>
              </a:rPr>
              <a:t>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flotas</a:t>
            </a:r>
            <a:r>
              <a:rPr lang="es-CL" altLang="es-ES" sz="1400" dirty="0">
                <a:solidFill>
                  <a:schemeClr val="bg1"/>
                </a:solidFill>
              </a:rPr>
              <a:t>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y</a:t>
            </a:r>
            <a:r>
              <a:rPr lang="es-CL" altLang="es-ES" sz="1400" dirty="0">
                <a:solidFill>
                  <a:schemeClr val="bg1"/>
                </a:solidFill>
              </a:rPr>
              <a:t>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galeones</a:t>
            </a:r>
            <a:r>
              <a:rPr lang="es-CL" altLang="es-ES" sz="1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CL" altLang="es-ES" sz="1400" dirty="0">
                <a:solidFill>
                  <a:schemeClr val="bg1"/>
                </a:solidFill>
              </a:rPr>
              <a:t>Control de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pasajeros</a:t>
            </a:r>
            <a:r>
              <a:rPr lang="es-CL" altLang="es-ES" sz="1400" dirty="0">
                <a:solidFill>
                  <a:schemeClr val="bg1"/>
                </a:solidFill>
              </a:rPr>
              <a:t> y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mercancías</a:t>
            </a:r>
            <a:r>
              <a:rPr lang="es-CL" altLang="es-ES" sz="1400" dirty="0">
                <a:solidFill>
                  <a:schemeClr val="bg1"/>
                </a:solidFill>
              </a:rPr>
              <a:t>, estudios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náuticos</a:t>
            </a:r>
            <a:r>
              <a:rPr lang="es-CL" altLang="es-ES" sz="1400" dirty="0">
                <a:solidFill>
                  <a:schemeClr val="bg1"/>
                </a:solidFill>
              </a:rPr>
              <a:t> y </a:t>
            </a:r>
            <a:r>
              <a:rPr lang="es-CL" altLang="es-ES" sz="14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geográficos</a:t>
            </a:r>
            <a:r>
              <a:rPr lang="es-CL" altLang="es-ES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327215-1CC2-4EDC-A8AB-FFF72975CBAC}"/>
              </a:ext>
            </a:extLst>
          </p:cNvPr>
          <p:cNvSpPr/>
          <p:nvPr/>
        </p:nvSpPr>
        <p:spPr>
          <a:xfrm>
            <a:off x="70728" y="1714677"/>
            <a:ext cx="2189018" cy="3906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En américa, la autoridad de la corona fue ejercida a través de los virreinatos, quienes a su vez administraban instituciones como: gobernaciones, corregimientos y cabildos.</a:t>
            </a:r>
          </a:p>
        </p:txBody>
      </p:sp>
    </p:spTree>
    <p:extLst>
      <p:ext uri="{BB962C8B-B14F-4D97-AF65-F5344CB8AC3E}">
        <p14:creationId xmlns:p14="http://schemas.microsoft.com/office/powerpoint/2010/main" val="163925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8B20CD-C86C-4561-88BF-989B4D90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8827" y="25900"/>
            <a:ext cx="10353761" cy="1326321"/>
          </a:xfrm>
        </p:spPr>
        <p:txBody>
          <a:bodyPr>
            <a:normAutofit/>
          </a:bodyPr>
          <a:lstStyle/>
          <a:p>
            <a:r>
              <a:rPr lang="es-ES" dirty="0"/>
              <a:t>Orden colonial: Economía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B628E8-45B5-4466-B7B0-5178BD93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194" y="2176746"/>
            <a:ext cx="5016860" cy="3695136"/>
          </a:xfrm>
        </p:spPr>
        <p:txBody>
          <a:bodyPr>
            <a:normAutofit/>
          </a:bodyPr>
          <a:lstStyle/>
          <a:p>
            <a:r>
              <a:rPr lang="es-ES" sz="1900" dirty="0"/>
              <a:t>Comercio transatlántico y triangular.</a:t>
            </a:r>
          </a:p>
          <a:p>
            <a:endParaRPr lang="es-ES" sz="1900" dirty="0"/>
          </a:p>
          <a:p>
            <a:r>
              <a:rPr lang="es-ES" sz="1900" dirty="0"/>
              <a:t>Mercantilismo y monopolio español</a:t>
            </a:r>
          </a:p>
          <a:p>
            <a:endParaRPr lang="es-ES" sz="1900" dirty="0"/>
          </a:p>
          <a:p>
            <a:r>
              <a:rPr lang="es-ES" sz="1900" dirty="0"/>
              <a:t>Mediante un sistema de flotas.</a:t>
            </a:r>
          </a:p>
          <a:p>
            <a:endParaRPr lang="es-ES" sz="1900" dirty="0"/>
          </a:p>
          <a:p>
            <a:r>
              <a:rPr lang="es-ES" sz="1900" dirty="0"/>
              <a:t>Venta de materias primas -&gt; compra de esclavos y productos manufacturados</a:t>
            </a:r>
          </a:p>
        </p:txBody>
      </p:sp>
      <p:pic>
        <p:nvPicPr>
          <p:cNvPr id="4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7CFACDB-CF65-4DF4-A081-03A2D35F10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r="159"/>
          <a:stretch/>
        </p:blipFill>
        <p:spPr>
          <a:xfrm>
            <a:off x="5573511" y="2176746"/>
            <a:ext cx="6219690" cy="3533771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893219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FE875-7F63-4A84-9552-4D91314D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Orden colonial: formas de trabajo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04B7131-F0F0-4663-876F-F7486F86A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47" y="3138493"/>
            <a:ext cx="3116241" cy="35671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55000" lnSpcReduction="20000"/>
          </a:bodyPr>
          <a:lstStyle/>
          <a:p>
            <a:pPr marL="0" indent="0">
              <a:buNone/>
            </a:pPr>
            <a:r>
              <a:rPr lang="es-ES" sz="2400" b="1" dirty="0"/>
              <a:t>La encomienda: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Sistema de trabajo indígenas típico de la colonia.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Se establecía la obligación de trabajo por parte de indígena y algunas obligaciones por parte del encomendero.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Se aplicó al trabajo en los campos y minas.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CCBE855-8DEF-4A76-BF23-A32CBE2527B4}"/>
              </a:ext>
            </a:extLst>
          </p:cNvPr>
          <p:cNvSpPr txBox="1"/>
          <p:nvPr/>
        </p:nvSpPr>
        <p:spPr>
          <a:xfrm>
            <a:off x="3511298" y="1565281"/>
            <a:ext cx="488298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/>
              <a:t>La mita:</a:t>
            </a:r>
          </a:p>
          <a:p>
            <a:r>
              <a:rPr lang="es-ES" sz="1400" dirty="0"/>
              <a:t>Sistema de trabajo de origen inca</a:t>
            </a:r>
          </a:p>
          <a:p>
            <a:endParaRPr lang="es-ES" sz="1400" dirty="0"/>
          </a:p>
          <a:p>
            <a:r>
              <a:rPr lang="es-ES" sz="1400" dirty="0"/>
              <a:t>Los indígenas eran obligados a trabajar durante un periodo de tiempo en alguna actividad productiva</a:t>
            </a:r>
          </a:p>
          <a:p>
            <a:endParaRPr lang="es-ES" sz="1400" dirty="0"/>
          </a:p>
          <a:p>
            <a:r>
              <a:rPr lang="es-ES" sz="1400" dirty="0"/>
              <a:t>Generalmente: minería o construcción.</a:t>
            </a:r>
          </a:p>
          <a:p>
            <a:endParaRPr lang="es-ES" sz="1400" dirty="0"/>
          </a:p>
          <a:p>
            <a:r>
              <a:rPr lang="es-ES" sz="1400" dirty="0"/>
              <a:t>Se estableció en el territorio andino aprovechado la organización preexistente a la colonial.</a:t>
            </a:r>
          </a:p>
        </p:txBody>
      </p:sp>
      <p:pic>
        <p:nvPicPr>
          <p:cNvPr id="6" name="Marcador de contenido 4" descr="Imagen que contiene foto, viejo, posando, edificio&#10;&#10;Descripción generada automáticamente">
            <a:extLst>
              <a:ext uri="{FF2B5EF4-FFF2-40B4-BE49-F238E27FC236}">
                <a16:creationId xmlns:a16="http://schemas.microsoft.com/office/drawing/2014/main" id="{D73E68F4-9467-47B9-8309-D42BE93C3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19" y="3996723"/>
            <a:ext cx="4224092" cy="27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0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321162-A04F-4054-AE0A-D4329FC4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s-ES" dirty="0"/>
              <a:t>Objetivo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BF1496-E6F8-41B9-85AF-1DF747C41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 algn="just"/>
            <a:r>
              <a:rPr lang="es-ES" dirty="0"/>
              <a:t>Caracterizar el desarrollo de la sociedad colonial en América, considerando factores políticos, sociales y culturales.</a:t>
            </a:r>
          </a:p>
        </p:txBody>
      </p:sp>
    </p:spTree>
    <p:extLst>
      <p:ext uri="{BB962C8B-B14F-4D97-AF65-F5344CB8AC3E}">
        <p14:creationId xmlns:p14="http://schemas.microsoft.com/office/powerpoint/2010/main" val="211771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26D10-187D-4579-91E3-D7EE8D35A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s-ES" dirty="0" err="1"/>
              <a:t>aCTIVIDAD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92FC7B1-486B-4197-B9A2-5D4E50126E51}"/>
              </a:ext>
            </a:extLst>
          </p:cNvPr>
          <p:cNvSpPr/>
          <p:nvPr/>
        </p:nvSpPr>
        <p:spPr>
          <a:xfrm>
            <a:off x="304799" y="1326321"/>
            <a:ext cx="26504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Realiza un glosario con los siguientes conceptos</a:t>
            </a:r>
          </a:p>
          <a:p>
            <a:endParaRPr lang="es-ES" dirty="0"/>
          </a:p>
          <a:p>
            <a:pPr marL="457200" indent="-457200">
              <a:buAutoNum type="arabicPeriod"/>
            </a:pPr>
            <a:r>
              <a:rPr lang="es-ES" dirty="0"/>
              <a:t>Colonia, mestizaje, sincretismo cultural, encomienda.</a:t>
            </a:r>
          </a:p>
          <a:p>
            <a:pPr marL="457200" indent="-457200">
              <a:buAutoNum type="arabicPeriod"/>
            </a:pPr>
            <a:endParaRPr lang="es-ES" dirty="0"/>
          </a:p>
          <a:p>
            <a:pPr marL="457200" indent="-457200">
              <a:buAutoNum type="arabicPeriod"/>
            </a:pPr>
            <a:r>
              <a:rPr lang="es-ES" dirty="0"/>
              <a:t>Realiza un cuadro resumen con las principales características: políticas, económicas, sociales y culturales del régimen colonial.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E6BE94B5-6B9F-4C5C-B75A-3EE27BB39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97539"/>
              </p:ext>
            </p:extLst>
          </p:nvPr>
        </p:nvGraphicFramePr>
        <p:xfrm>
          <a:off x="3762408" y="1160686"/>
          <a:ext cx="8124792" cy="3967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198">
                  <a:extLst>
                    <a:ext uri="{9D8B030D-6E8A-4147-A177-3AD203B41FA5}">
                      <a16:colId xmlns:a16="http://schemas.microsoft.com/office/drawing/2014/main" val="1657798409"/>
                    </a:ext>
                  </a:extLst>
                </a:gridCol>
                <a:gridCol w="2031198">
                  <a:extLst>
                    <a:ext uri="{9D8B030D-6E8A-4147-A177-3AD203B41FA5}">
                      <a16:colId xmlns:a16="http://schemas.microsoft.com/office/drawing/2014/main" val="4061942656"/>
                    </a:ext>
                  </a:extLst>
                </a:gridCol>
                <a:gridCol w="2031198">
                  <a:extLst>
                    <a:ext uri="{9D8B030D-6E8A-4147-A177-3AD203B41FA5}">
                      <a16:colId xmlns:a16="http://schemas.microsoft.com/office/drawing/2014/main" val="2893173574"/>
                    </a:ext>
                  </a:extLst>
                </a:gridCol>
                <a:gridCol w="2031198">
                  <a:extLst>
                    <a:ext uri="{9D8B030D-6E8A-4147-A177-3AD203B41FA5}">
                      <a16:colId xmlns:a16="http://schemas.microsoft.com/office/drawing/2014/main" val="1632648251"/>
                    </a:ext>
                  </a:extLst>
                </a:gridCol>
              </a:tblGrid>
              <a:tr h="833284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/>
                        <a:t>Características del régimen colonial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198820"/>
                  </a:ext>
                </a:extLst>
              </a:tr>
              <a:tr h="748083">
                <a:tc>
                  <a:txBody>
                    <a:bodyPr/>
                    <a:lstStyle/>
                    <a:p>
                      <a:r>
                        <a:rPr lang="es-ES" dirty="0"/>
                        <a:t>Políticas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Económicas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Sociales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Culturales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19761"/>
                  </a:ext>
                </a:extLst>
              </a:tr>
              <a:tr h="23865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556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24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28F33-3B0B-4405-BB4F-F9F77E8A0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33463"/>
            <a:ext cx="6161964" cy="35142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características poseía el Estado moderno?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7AF310-9ADF-4A59-BDE2-B9D7EFB7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3305" y="2569757"/>
            <a:ext cx="3988244" cy="14417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Recordemos…</a:t>
            </a:r>
          </a:p>
        </p:txBody>
      </p:sp>
    </p:spTree>
    <p:extLst>
      <p:ext uri="{BB962C8B-B14F-4D97-AF65-F5344CB8AC3E}">
        <p14:creationId xmlns:p14="http://schemas.microsoft.com/office/powerpoint/2010/main" val="220732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F28D4-7172-4309-98CB-F5AC4515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Características del Estado moderno</a:t>
            </a:r>
          </a:p>
        </p:txBody>
      </p:sp>
      <p:pic>
        <p:nvPicPr>
          <p:cNvPr id="4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397B5D6-8566-4FF4-A5A0-47247B8D0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93" r="10961"/>
          <a:stretch/>
        </p:blipFill>
        <p:spPr>
          <a:xfrm>
            <a:off x="3805623" y="279052"/>
            <a:ext cx="8339705" cy="6299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26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exterior, montaña, persona, pasto&#10;&#10;Descripción generada automáticamente">
            <a:extLst>
              <a:ext uri="{FF2B5EF4-FFF2-40B4-BE49-F238E27FC236}">
                <a16:creationId xmlns:a16="http://schemas.microsoft.com/office/drawing/2014/main" id="{4C7939D1-B1F2-4FAE-8F7A-AFB651B37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977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0BA9A2-4B22-4809-88D6-34330C62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/>
              <a:t>Conquista y colonia en América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CA477D-15DC-487A-860C-6B0CBB227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El encuentro entre dos mundo.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D3DEBB-4E26-4135-A721-0CAF48E5B81A}"/>
              </a:ext>
            </a:extLst>
          </p:cNvPr>
          <p:cNvSpPr txBox="1"/>
          <p:nvPr/>
        </p:nvSpPr>
        <p:spPr>
          <a:xfrm>
            <a:off x="9857709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s.wikipedia.org/wiki/Conquista_de_Ch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14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E83A4-47ED-4DE0-9237-2427DB6F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815" y="23364"/>
            <a:ext cx="8277795" cy="12243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ES" b="1" dirty="0"/>
              <a:t>Las empresas de conquista europea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344B0-3359-4403-AB2D-E35210E9B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421" y="4141061"/>
            <a:ext cx="4046421" cy="2490557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Exmilitares de las guerras contra los moros.</a:t>
            </a:r>
          </a:p>
          <a:p>
            <a:r>
              <a:rPr lang="es-ES" dirty="0"/>
              <a:t>Segundos hijos sin derecho a herencia.</a:t>
            </a:r>
          </a:p>
          <a:p>
            <a:r>
              <a:rPr lang="es-ES" dirty="0"/>
              <a:t>Expertos en combate y navegante.</a:t>
            </a:r>
          </a:p>
          <a:p>
            <a:r>
              <a:rPr lang="es-ES" dirty="0"/>
              <a:t>Católicos.</a:t>
            </a:r>
          </a:p>
          <a:p>
            <a:endParaRPr lang="es-ES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B484B0-B407-425E-9B50-E168318033D6}"/>
              </a:ext>
            </a:extLst>
          </p:cNvPr>
          <p:cNvSpPr txBox="1">
            <a:spLocks/>
          </p:cNvSpPr>
          <p:nvPr/>
        </p:nvSpPr>
        <p:spPr>
          <a:xfrm>
            <a:off x="4489771" y="1908699"/>
            <a:ext cx="3945492" cy="30450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Financiamiento privado y en algunos casos con ayuda estatal.</a:t>
            </a:r>
          </a:p>
          <a:p>
            <a:r>
              <a:rPr lang="es-ES" dirty="0"/>
              <a:t>Se conquista en nombre del rey y la reina.</a:t>
            </a:r>
          </a:p>
          <a:p>
            <a:r>
              <a:rPr lang="es-ES" dirty="0"/>
              <a:t>La compañía de conquista se encuentra a cargo de un capitán.</a:t>
            </a:r>
          </a:p>
          <a:p>
            <a:r>
              <a:rPr lang="es-ES" dirty="0"/>
              <a:t>El capitán distribuye las ganancias y las riquezas.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A4D8DB1-B2A9-41BD-875B-71CC88162A14}"/>
              </a:ext>
            </a:extLst>
          </p:cNvPr>
          <p:cNvSpPr txBox="1">
            <a:spLocks/>
          </p:cNvSpPr>
          <p:nvPr/>
        </p:nvSpPr>
        <p:spPr>
          <a:xfrm>
            <a:off x="7954024" y="5171086"/>
            <a:ext cx="3196329" cy="6465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solidFill>
                  <a:schemeClr val="lt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Buscan riqueza, fama y poder.</a:t>
            </a:r>
          </a:p>
        </p:txBody>
      </p:sp>
      <p:sp>
        <p:nvSpPr>
          <p:cNvPr id="6" name="Flecha: doblada 5">
            <a:extLst>
              <a:ext uri="{FF2B5EF4-FFF2-40B4-BE49-F238E27FC236}">
                <a16:creationId xmlns:a16="http://schemas.microsoft.com/office/drawing/2014/main" id="{3A5667E5-5DD3-48AD-BF6E-8D8A1CA5DD6C}"/>
              </a:ext>
            </a:extLst>
          </p:cNvPr>
          <p:cNvSpPr/>
          <p:nvPr/>
        </p:nvSpPr>
        <p:spPr>
          <a:xfrm rot="5400000">
            <a:off x="8572501" y="3764733"/>
            <a:ext cx="1224319" cy="12969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hacia arriba 6">
            <a:extLst>
              <a:ext uri="{FF2B5EF4-FFF2-40B4-BE49-F238E27FC236}">
                <a16:creationId xmlns:a16="http://schemas.microsoft.com/office/drawing/2014/main" id="{34F5D130-6F3D-405E-99A1-6DCE254D3509}"/>
              </a:ext>
            </a:extLst>
          </p:cNvPr>
          <p:cNvSpPr/>
          <p:nvPr/>
        </p:nvSpPr>
        <p:spPr>
          <a:xfrm rot="3379900">
            <a:off x="3408095" y="2514831"/>
            <a:ext cx="474877" cy="17124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agrama de flujo: almacenamiento de acceso secuencial 7">
            <a:extLst>
              <a:ext uri="{FF2B5EF4-FFF2-40B4-BE49-F238E27FC236}">
                <a16:creationId xmlns:a16="http://schemas.microsoft.com/office/drawing/2014/main" id="{5E0F3A0B-AE6B-4AE1-A797-DCE8FBC5CA9F}"/>
              </a:ext>
            </a:extLst>
          </p:cNvPr>
          <p:cNvSpPr/>
          <p:nvPr/>
        </p:nvSpPr>
        <p:spPr>
          <a:xfrm>
            <a:off x="2580738" y="1323875"/>
            <a:ext cx="1808104" cy="85145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¿Cómo?</a:t>
            </a:r>
          </a:p>
        </p:txBody>
      </p:sp>
      <p:sp>
        <p:nvSpPr>
          <p:cNvPr id="9" name="Pergamino: horizontal 8">
            <a:extLst>
              <a:ext uri="{FF2B5EF4-FFF2-40B4-BE49-F238E27FC236}">
                <a16:creationId xmlns:a16="http://schemas.microsoft.com/office/drawing/2014/main" id="{7E37E85B-81BE-46DB-AF10-921A180B89D9}"/>
              </a:ext>
            </a:extLst>
          </p:cNvPr>
          <p:cNvSpPr/>
          <p:nvPr/>
        </p:nvSpPr>
        <p:spPr>
          <a:xfrm>
            <a:off x="170965" y="2767771"/>
            <a:ext cx="2041864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¿Quiénes?</a:t>
            </a:r>
          </a:p>
        </p:txBody>
      </p:sp>
      <p:sp>
        <p:nvSpPr>
          <p:cNvPr id="10" name="Explosión: 14 puntos 9">
            <a:extLst>
              <a:ext uri="{FF2B5EF4-FFF2-40B4-BE49-F238E27FC236}">
                <a16:creationId xmlns:a16="http://schemas.microsoft.com/office/drawing/2014/main" id="{7A067247-A6CD-4E8C-9C1A-EACC0E9CF4C7}"/>
              </a:ext>
            </a:extLst>
          </p:cNvPr>
          <p:cNvSpPr/>
          <p:nvPr/>
        </p:nvSpPr>
        <p:spPr>
          <a:xfrm>
            <a:off x="9023729" y="2175329"/>
            <a:ext cx="2970002" cy="139009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qué?</a:t>
            </a:r>
          </a:p>
        </p:txBody>
      </p:sp>
    </p:spTree>
    <p:extLst>
      <p:ext uri="{BB962C8B-B14F-4D97-AF65-F5344CB8AC3E}">
        <p14:creationId xmlns:p14="http://schemas.microsoft.com/office/powerpoint/2010/main" val="362564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23DC2-D70B-4CA9-A02B-51A3900A2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Lluvia de ideas: ¿Cómo era el panorama social y cultural en américa hacia la llegada de los europeos?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0167A0-8EA3-4FF9-B17D-D0B9921FC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457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4C00B-F8DA-4CAC-AAB8-DE1B1C63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258" y="217069"/>
            <a:ext cx="8982301" cy="1905000"/>
          </a:xfrm>
        </p:spPr>
        <p:txBody>
          <a:bodyPr/>
          <a:lstStyle/>
          <a:p>
            <a:r>
              <a:rPr lang="es-ES" dirty="0"/>
              <a:t>¿Qué diferencias podemos identificar?</a:t>
            </a:r>
          </a:p>
        </p:txBody>
      </p:sp>
      <p:pic>
        <p:nvPicPr>
          <p:cNvPr id="5" name="Marcador de contenido 4" descr="Imagen que contiene exterior, montaña, persona, pasto&#10;&#10;Descripción generada automáticamente">
            <a:extLst>
              <a:ext uri="{FF2B5EF4-FFF2-40B4-BE49-F238E27FC236}">
                <a16:creationId xmlns:a16="http://schemas.microsoft.com/office/drawing/2014/main" id="{2D2A4241-438C-4060-BBD3-707F3D92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182" y="2122070"/>
            <a:ext cx="5558942" cy="3946849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AB6DEE-39D4-4880-996F-A5D6757C53DB}"/>
              </a:ext>
            </a:extLst>
          </p:cNvPr>
          <p:cNvSpPr txBox="1"/>
          <p:nvPr/>
        </p:nvSpPr>
        <p:spPr>
          <a:xfrm>
            <a:off x="234789" y="5760378"/>
            <a:ext cx="5988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es.wikipedia.org/wiki/Conquista_de_Chile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  <p:pic>
        <p:nvPicPr>
          <p:cNvPr id="8" name="Imagen 7" descr="Imagen que contiene exterior, montaña, agua, tabla&#10;&#10;Descripción generada automáticamente">
            <a:extLst>
              <a:ext uri="{FF2B5EF4-FFF2-40B4-BE49-F238E27FC236}">
                <a16:creationId xmlns:a16="http://schemas.microsoft.com/office/drawing/2014/main" id="{F6C596D1-4CB4-493F-9A7A-F21AB3A81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4412" y="2122069"/>
            <a:ext cx="5262465" cy="394684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2B0984D-BBD2-418D-8A50-ED8782DD9DCF}"/>
              </a:ext>
            </a:extLst>
          </p:cNvPr>
          <p:cNvSpPr txBox="1"/>
          <p:nvPr/>
        </p:nvSpPr>
        <p:spPr>
          <a:xfrm>
            <a:off x="6515877" y="5774375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6" tooltip="https://es.wikipedia.org/wiki/Poblaci%C3%B3n_de_Am%C3%A9rica_precolombina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sa/3.0/"/>
              </a:rPr>
              <a:t>CC BY-SA</a:t>
            </a:r>
            <a:endParaRPr lang="es-ES" sz="9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8964C4-B068-4DB5-8FAA-EFBC2FA84C7F}"/>
              </a:ext>
            </a:extLst>
          </p:cNvPr>
          <p:cNvSpPr txBox="1"/>
          <p:nvPr/>
        </p:nvSpPr>
        <p:spPr>
          <a:xfrm>
            <a:off x="58591" y="5760377"/>
            <a:ext cx="56761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Los conquistadores llamaron la atención por sus vestimentas y uso de armas de acero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4C0D41-A6CD-49B9-8B15-03144240E37B}"/>
              </a:ext>
            </a:extLst>
          </p:cNvPr>
          <p:cNvSpPr txBox="1"/>
          <p:nvPr/>
        </p:nvSpPr>
        <p:spPr>
          <a:xfrm>
            <a:off x="6029875" y="5721491"/>
            <a:ext cx="56761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Los aborígenes mesoamericanos mantenían un estilo de vida sencillo y coherente con el espacio selvático</a:t>
            </a:r>
          </a:p>
        </p:txBody>
      </p:sp>
    </p:spTree>
    <p:extLst>
      <p:ext uri="{BB962C8B-B14F-4D97-AF65-F5344CB8AC3E}">
        <p14:creationId xmlns:p14="http://schemas.microsoft.com/office/powerpoint/2010/main" val="79535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6E5F5-F9B5-485C-AC74-C4252A45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8FEDF4-176E-4934-976D-59269251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Considerando la fuente anterior:</a:t>
            </a:r>
          </a:p>
          <a:p>
            <a:pPr marL="0" indent="0">
              <a:buNone/>
            </a:pPr>
            <a:r>
              <a:rPr lang="es-ES" dirty="0"/>
              <a:t>¿De qué manera explicó el europeo sus diferencias con la población americana? Explica.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¿Qué rol jugaron las diferencias culturales en el enfrentamiento desarrollado entre ambos pueblos? Argumenta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2763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92</TotalTime>
  <Words>900</Words>
  <Application>Microsoft Office PowerPoint</Application>
  <PresentationFormat>Panorámica</PresentationFormat>
  <Paragraphs>126</Paragraphs>
  <Slides>20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Rockwell</vt:lpstr>
      <vt:lpstr>Wingdings</vt:lpstr>
      <vt:lpstr>Damask</vt:lpstr>
      <vt:lpstr>Unidad 0. Colonia en América</vt:lpstr>
      <vt:lpstr>Objetivo</vt:lpstr>
      <vt:lpstr>¿Qué características poseía el Estado moderno?</vt:lpstr>
      <vt:lpstr>Características del Estado moderno</vt:lpstr>
      <vt:lpstr>Conquista y colonia en América</vt:lpstr>
      <vt:lpstr>Las empresas de conquista europea</vt:lpstr>
      <vt:lpstr>Lluvia de ideas: ¿Cómo era el panorama social y cultural en américa hacia la llegada de los europeos?</vt:lpstr>
      <vt:lpstr>¿Qué diferencias podemos identificar?</vt:lpstr>
      <vt:lpstr>Actividad 1</vt:lpstr>
      <vt:lpstr>Presentación de PowerPoint</vt:lpstr>
      <vt:lpstr>Presentación de PowerPoint</vt:lpstr>
      <vt:lpstr>La ciudad se caracterizó por ser el centro administrativo, comercial y social de Chile en aquel entonces. Las más importantes estaban organizadas en cabildos, cuya autoridad máxima era un alcalde, secundados por corregidores y oficiales.</vt:lpstr>
      <vt:lpstr>Recordemos</vt:lpstr>
      <vt:lpstr>Presentación de PowerPoint</vt:lpstr>
      <vt:lpstr>Tarea </vt:lpstr>
      <vt:lpstr>ORDEN COLONIAL EVANGELIZACIÓN</vt:lpstr>
      <vt:lpstr>Orden colonial: política</vt:lpstr>
      <vt:lpstr>Orden colonial: Economía</vt:lpstr>
      <vt:lpstr>Orden colonial: formas de trabajo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López</dc:creator>
  <cp:lastModifiedBy>Carmen Barros Ortega</cp:lastModifiedBy>
  <cp:revision>10</cp:revision>
  <dcterms:created xsi:type="dcterms:W3CDTF">2021-03-24T02:19:25Z</dcterms:created>
  <dcterms:modified xsi:type="dcterms:W3CDTF">2021-03-30T12:37:57Z</dcterms:modified>
</cp:coreProperties>
</file>