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8AA1F-892A-4110-8AF0-94495650CB3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13F437-11B0-4B37-B5D9-26C32F924C8E}">
      <dgm:prSet/>
      <dgm:spPr/>
      <dgm:t>
        <a:bodyPr/>
        <a:lstStyle/>
        <a:p>
          <a:r>
            <a:rPr lang="es-ES" dirty="0"/>
            <a:t>El bien público es un bien no excluible y no rival. </a:t>
          </a:r>
          <a:endParaRPr lang="en-US" dirty="0"/>
        </a:p>
      </dgm:t>
    </dgm:pt>
    <dgm:pt modelId="{0ABD7584-1AE3-431F-89C0-0092B9666895}" type="parTrans" cxnId="{B767A68C-3A91-48D8-99B3-EF92D79B8408}">
      <dgm:prSet/>
      <dgm:spPr/>
      <dgm:t>
        <a:bodyPr/>
        <a:lstStyle/>
        <a:p>
          <a:endParaRPr lang="en-US"/>
        </a:p>
      </dgm:t>
    </dgm:pt>
    <dgm:pt modelId="{587D756A-31F0-47CD-A1DF-33691D984896}" type="sibTrans" cxnId="{B767A68C-3A91-48D8-99B3-EF92D79B8408}">
      <dgm:prSet/>
      <dgm:spPr/>
      <dgm:t>
        <a:bodyPr/>
        <a:lstStyle/>
        <a:p>
          <a:endParaRPr lang="en-US"/>
        </a:p>
      </dgm:t>
    </dgm:pt>
    <dgm:pt modelId="{CABD02B1-8D90-4E45-A2A1-95131C396D22}">
      <dgm:prSet/>
      <dgm:spPr/>
      <dgm:t>
        <a:bodyPr/>
        <a:lstStyle/>
        <a:p>
          <a:r>
            <a:rPr lang="es-ES" dirty="0"/>
            <a:t>La exclusividad es la capacidad que tiene el dueño del bien de impedir que terceros se beneficien de él sin su consentimiento. Es decir, todos los beneficios y costos relacionados con el uso de bienes, servicios y recursos le corresponden únicamente al propietario, a menos que éstos sean vendidos a otras personas.  </a:t>
          </a:r>
          <a:endParaRPr lang="en-US" dirty="0"/>
        </a:p>
      </dgm:t>
    </dgm:pt>
    <dgm:pt modelId="{6C9F1041-2973-46F3-8445-01BFFF8829E7}" type="parTrans" cxnId="{32AF6CD0-29CA-4D8F-AA48-C4EB0607B0FB}">
      <dgm:prSet/>
      <dgm:spPr/>
      <dgm:t>
        <a:bodyPr/>
        <a:lstStyle/>
        <a:p>
          <a:endParaRPr lang="en-US"/>
        </a:p>
      </dgm:t>
    </dgm:pt>
    <dgm:pt modelId="{A4AFA62A-006D-415F-A590-F47AF11FD08E}" type="sibTrans" cxnId="{32AF6CD0-29CA-4D8F-AA48-C4EB0607B0FB}">
      <dgm:prSet/>
      <dgm:spPr/>
      <dgm:t>
        <a:bodyPr/>
        <a:lstStyle/>
        <a:p>
          <a:endParaRPr lang="en-US"/>
        </a:p>
      </dgm:t>
    </dgm:pt>
    <dgm:pt modelId="{081F25B6-6A4C-498C-B68E-320CD96E5C32}">
      <dgm:prSet/>
      <dgm:spPr/>
      <dgm:t>
        <a:bodyPr/>
        <a:lstStyle/>
        <a:p>
          <a:r>
            <a:rPr lang="es-ES" dirty="0"/>
            <a:t>Cuando el bien es no exclusivo, no es posible excluir a otros del beneficio de su uso o consumo. </a:t>
          </a:r>
          <a:endParaRPr lang="en-US" dirty="0"/>
        </a:p>
      </dgm:t>
    </dgm:pt>
    <dgm:pt modelId="{107BAA63-ECBE-495D-BE6C-2C644D3911CA}" type="parTrans" cxnId="{AECC9203-D9E9-4185-B3BE-D660E233BC35}">
      <dgm:prSet/>
      <dgm:spPr/>
      <dgm:t>
        <a:bodyPr/>
        <a:lstStyle/>
        <a:p>
          <a:endParaRPr lang="en-US"/>
        </a:p>
      </dgm:t>
    </dgm:pt>
    <dgm:pt modelId="{8EEA06B3-F122-4580-A451-23D3A6EF79F3}" type="sibTrans" cxnId="{AECC9203-D9E9-4185-B3BE-D660E233BC35}">
      <dgm:prSet/>
      <dgm:spPr/>
      <dgm:t>
        <a:bodyPr/>
        <a:lstStyle/>
        <a:p>
          <a:endParaRPr lang="en-US"/>
        </a:p>
      </dgm:t>
    </dgm:pt>
    <dgm:pt modelId="{893BC1DC-F672-47E5-AFD3-2088DCED2657}">
      <dgm:prSet/>
      <dgm:spPr/>
      <dgm:t>
        <a:bodyPr/>
        <a:lstStyle/>
        <a:p>
          <a:r>
            <a:rPr lang="es-ES"/>
            <a:t>Un bien es rival en la medida en que el consumo de una persona no es compatible con el consumo simultáneo del mismo bien por parte de otra. Es decir, a medida que una persona consume el bien o lo utiliza, queda menos disponibilidad de éste para que otra persona también consuma o lo use.  </a:t>
          </a:r>
          <a:endParaRPr lang="en-US"/>
        </a:p>
      </dgm:t>
    </dgm:pt>
    <dgm:pt modelId="{44B84532-94DB-4095-B5A3-2858FDEB5107}" type="parTrans" cxnId="{B9854B93-7C31-46D2-9AEB-1328287F2EE3}">
      <dgm:prSet/>
      <dgm:spPr/>
      <dgm:t>
        <a:bodyPr/>
        <a:lstStyle/>
        <a:p>
          <a:endParaRPr lang="en-US"/>
        </a:p>
      </dgm:t>
    </dgm:pt>
    <dgm:pt modelId="{A7B70006-DBF4-49EE-BFFA-884C0D223DB3}" type="sibTrans" cxnId="{B9854B93-7C31-46D2-9AEB-1328287F2EE3}">
      <dgm:prSet/>
      <dgm:spPr/>
      <dgm:t>
        <a:bodyPr/>
        <a:lstStyle/>
        <a:p>
          <a:endParaRPr lang="en-US"/>
        </a:p>
      </dgm:t>
    </dgm:pt>
    <dgm:pt modelId="{D9F7A833-8FDA-41E9-843F-56801F9523A0}">
      <dgm:prSet/>
      <dgm:spPr/>
      <dgm:t>
        <a:bodyPr/>
        <a:lstStyle/>
        <a:p>
          <a:r>
            <a:rPr lang="es-ES"/>
            <a:t>Cuando el bien es no rival, todos pueden consumir o usar dicho bien sin que disminuya su disponibilidad para otros (Ejemplo: el faro de mar ilumina a todos por igual y ninguno se ve perjudicado de que otros lo usen). </a:t>
          </a:r>
          <a:endParaRPr lang="en-US"/>
        </a:p>
      </dgm:t>
    </dgm:pt>
    <dgm:pt modelId="{8A3947EB-7161-4B54-B228-5EF97A798FB4}" type="parTrans" cxnId="{E0795FB9-3F81-4700-87EF-4A94B72DA6CF}">
      <dgm:prSet/>
      <dgm:spPr/>
      <dgm:t>
        <a:bodyPr/>
        <a:lstStyle/>
        <a:p>
          <a:endParaRPr lang="en-US"/>
        </a:p>
      </dgm:t>
    </dgm:pt>
    <dgm:pt modelId="{22FF6E3A-C0D9-4DC8-B041-F629A708A8FE}" type="sibTrans" cxnId="{E0795FB9-3F81-4700-87EF-4A94B72DA6CF}">
      <dgm:prSet/>
      <dgm:spPr/>
      <dgm:t>
        <a:bodyPr/>
        <a:lstStyle/>
        <a:p>
          <a:endParaRPr lang="en-US"/>
        </a:p>
      </dgm:t>
    </dgm:pt>
    <dgm:pt modelId="{6C0CD55C-CC5D-4021-84C3-C054F83AF260}" type="pres">
      <dgm:prSet presAssocID="{6918AA1F-892A-4110-8AF0-94495650CB3B}" presName="vert0" presStyleCnt="0">
        <dgm:presLayoutVars>
          <dgm:dir/>
          <dgm:animOne val="branch"/>
          <dgm:animLvl val="lvl"/>
        </dgm:presLayoutVars>
      </dgm:prSet>
      <dgm:spPr/>
    </dgm:pt>
    <dgm:pt modelId="{1F0C246B-0E08-43A1-BFBB-28D4FFE20999}" type="pres">
      <dgm:prSet presAssocID="{FC13F437-11B0-4B37-B5D9-26C32F924C8E}" presName="thickLine" presStyleLbl="alignNode1" presStyleIdx="0" presStyleCnt="5"/>
      <dgm:spPr/>
    </dgm:pt>
    <dgm:pt modelId="{52269DF1-8BFA-4A74-AEE2-51E5FEBF8917}" type="pres">
      <dgm:prSet presAssocID="{FC13F437-11B0-4B37-B5D9-26C32F924C8E}" presName="horz1" presStyleCnt="0"/>
      <dgm:spPr/>
    </dgm:pt>
    <dgm:pt modelId="{B99B73C4-2B28-4BC9-8A5E-10CFEFBF9FEB}" type="pres">
      <dgm:prSet presAssocID="{FC13F437-11B0-4B37-B5D9-26C32F924C8E}" presName="tx1" presStyleLbl="revTx" presStyleIdx="0" presStyleCnt="5"/>
      <dgm:spPr/>
    </dgm:pt>
    <dgm:pt modelId="{05D4E0D7-A206-4571-AEF2-20CEA2C18521}" type="pres">
      <dgm:prSet presAssocID="{FC13F437-11B0-4B37-B5D9-26C32F924C8E}" presName="vert1" presStyleCnt="0"/>
      <dgm:spPr/>
    </dgm:pt>
    <dgm:pt modelId="{E7537688-51BE-4E00-858A-ED32E97425F8}" type="pres">
      <dgm:prSet presAssocID="{CABD02B1-8D90-4E45-A2A1-95131C396D22}" presName="thickLine" presStyleLbl="alignNode1" presStyleIdx="1" presStyleCnt="5"/>
      <dgm:spPr/>
    </dgm:pt>
    <dgm:pt modelId="{A22A52FF-BAD0-4DFC-97DF-EB05EFA087C0}" type="pres">
      <dgm:prSet presAssocID="{CABD02B1-8D90-4E45-A2A1-95131C396D22}" presName="horz1" presStyleCnt="0"/>
      <dgm:spPr/>
    </dgm:pt>
    <dgm:pt modelId="{3B924504-22C3-4032-9A0E-35CA5D3AD115}" type="pres">
      <dgm:prSet presAssocID="{CABD02B1-8D90-4E45-A2A1-95131C396D22}" presName="tx1" presStyleLbl="revTx" presStyleIdx="1" presStyleCnt="5"/>
      <dgm:spPr/>
    </dgm:pt>
    <dgm:pt modelId="{6340D36D-0730-4259-9FCF-258755CB6D2D}" type="pres">
      <dgm:prSet presAssocID="{CABD02B1-8D90-4E45-A2A1-95131C396D22}" presName="vert1" presStyleCnt="0"/>
      <dgm:spPr/>
    </dgm:pt>
    <dgm:pt modelId="{AEDAE89C-7AF9-446D-930B-7BFEC73DA73F}" type="pres">
      <dgm:prSet presAssocID="{081F25B6-6A4C-498C-B68E-320CD96E5C32}" presName="thickLine" presStyleLbl="alignNode1" presStyleIdx="2" presStyleCnt="5"/>
      <dgm:spPr/>
    </dgm:pt>
    <dgm:pt modelId="{AA7C09C9-04E6-4D2E-B6B2-5677C9A14348}" type="pres">
      <dgm:prSet presAssocID="{081F25B6-6A4C-498C-B68E-320CD96E5C32}" presName="horz1" presStyleCnt="0"/>
      <dgm:spPr/>
    </dgm:pt>
    <dgm:pt modelId="{DB546B91-BDD4-409E-B16C-FBA27C3922DF}" type="pres">
      <dgm:prSet presAssocID="{081F25B6-6A4C-498C-B68E-320CD96E5C32}" presName="tx1" presStyleLbl="revTx" presStyleIdx="2" presStyleCnt="5"/>
      <dgm:spPr/>
    </dgm:pt>
    <dgm:pt modelId="{7A283C1F-5F15-4B9C-B9AE-E4B151FE140B}" type="pres">
      <dgm:prSet presAssocID="{081F25B6-6A4C-498C-B68E-320CD96E5C32}" presName="vert1" presStyleCnt="0"/>
      <dgm:spPr/>
    </dgm:pt>
    <dgm:pt modelId="{BEA48C3D-1931-4FDB-B0A1-7F5CE2265165}" type="pres">
      <dgm:prSet presAssocID="{893BC1DC-F672-47E5-AFD3-2088DCED2657}" presName="thickLine" presStyleLbl="alignNode1" presStyleIdx="3" presStyleCnt="5"/>
      <dgm:spPr/>
    </dgm:pt>
    <dgm:pt modelId="{DEDBD548-9405-4CCE-8C2D-BC81732DB529}" type="pres">
      <dgm:prSet presAssocID="{893BC1DC-F672-47E5-AFD3-2088DCED2657}" presName="horz1" presStyleCnt="0"/>
      <dgm:spPr/>
    </dgm:pt>
    <dgm:pt modelId="{3D1B068B-B339-41B4-BD3E-69739C1ADFBD}" type="pres">
      <dgm:prSet presAssocID="{893BC1DC-F672-47E5-AFD3-2088DCED2657}" presName="tx1" presStyleLbl="revTx" presStyleIdx="3" presStyleCnt="5"/>
      <dgm:spPr/>
    </dgm:pt>
    <dgm:pt modelId="{AE4A0C76-8F76-4962-A8EF-0BC3E80D9532}" type="pres">
      <dgm:prSet presAssocID="{893BC1DC-F672-47E5-AFD3-2088DCED2657}" presName="vert1" presStyleCnt="0"/>
      <dgm:spPr/>
    </dgm:pt>
    <dgm:pt modelId="{966EC138-0B46-4739-88CD-85B18539AA07}" type="pres">
      <dgm:prSet presAssocID="{D9F7A833-8FDA-41E9-843F-56801F9523A0}" presName="thickLine" presStyleLbl="alignNode1" presStyleIdx="4" presStyleCnt="5"/>
      <dgm:spPr/>
    </dgm:pt>
    <dgm:pt modelId="{3027E94B-CC3C-4908-97DD-E902AEE1D05D}" type="pres">
      <dgm:prSet presAssocID="{D9F7A833-8FDA-41E9-843F-56801F9523A0}" presName="horz1" presStyleCnt="0"/>
      <dgm:spPr/>
    </dgm:pt>
    <dgm:pt modelId="{5BABB40C-9476-4F27-8AA9-2C2D27D61A6A}" type="pres">
      <dgm:prSet presAssocID="{D9F7A833-8FDA-41E9-843F-56801F9523A0}" presName="tx1" presStyleLbl="revTx" presStyleIdx="4" presStyleCnt="5"/>
      <dgm:spPr/>
    </dgm:pt>
    <dgm:pt modelId="{D9029922-ACDD-4175-AC6E-C7843EC8C8DC}" type="pres">
      <dgm:prSet presAssocID="{D9F7A833-8FDA-41E9-843F-56801F9523A0}" presName="vert1" presStyleCnt="0"/>
      <dgm:spPr/>
    </dgm:pt>
  </dgm:ptLst>
  <dgm:cxnLst>
    <dgm:cxn modelId="{AECC9203-D9E9-4185-B3BE-D660E233BC35}" srcId="{6918AA1F-892A-4110-8AF0-94495650CB3B}" destId="{081F25B6-6A4C-498C-B68E-320CD96E5C32}" srcOrd="2" destOrd="0" parTransId="{107BAA63-ECBE-495D-BE6C-2C644D3911CA}" sibTransId="{8EEA06B3-F122-4580-A451-23D3A6EF79F3}"/>
    <dgm:cxn modelId="{192C9604-B3F4-4537-974B-B72425CE92AB}" type="presOf" srcId="{D9F7A833-8FDA-41E9-843F-56801F9523A0}" destId="{5BABB40C-9476-4F27-8AA9-2C2D27D61A6A}" srcOrd="0" destOrd="0" presId="urn:microsoft.com/office/officeart/2008/layout/LinedList"/>
    <dgm:cxn modelId="{FE43D91E-20A5-4F2F-A52F-B5A5A13EF55A}" type="presOf" srcId="{081F25B6-6A4C-498C-B68E-320CD96E5C32}" destId="{DB546B91-BDD4-409E-B16C-FBA27C3922DF}" srcOrd="0" destOrd="0" presId="urn:microsoft.com/office/officeart/2008/layout/LinedList"/>
    <dgm:cxn modelId="{B767A68C-3A91-48D8-99B3-EF92D79B8408}" srcId="{6918AA1F-892A-4110-8AF0-94495650CB3B}" destId="{FC13F437-11B0-4B37-B5D9-26C32F924C8E}" srcOrd="0" destOrd="0" parTransId="{0ABD7584-1AE3-431F-89C0-0092B9666895}" sibTransId="{587D756A-31F0-47CD-A1DF-33691D984896}"/>
    <dgm:cxn modelId="{D085BE8E-07FD-4B46-AAFB-B31C4D59D014}" type="presOf" srcId="{893BC1DC-F672-47E5-AFD3-2088DCED2657}" destId="{3D1B068B-B339-41B4-BD3E-69739C1ADFBD}" srcOrd="0" destOrd="0" presId="urn:microsoft.com/office/officeart/2008/layout/LinedList"/>
    <dgm:cxn modelId="{B9854B93-7C31-46D2-9AEB-1328287F2EE3}" srcId="{6918AA1F-892A-4110-8AF0-94495650CB3B}" destId="{893BC1DC-F672-47E5-AFD3-2088DCED2657}" srcOrd="3" destOrd="0" parTransId="{44B84532-94DB-4095-B5A3-2858FDEB5107}" sibTransId="{A7B70006-DBF4-49EE-BFFA-884C0D223DB3}"/>
    <dgm:cxn modelId="{B6F0279C-3E1C-41DF-8145-BE1F70A6FCA9}" type="presOf" srcId="{CABD02B1-8D90-4E45-A2A1-95131C396D22}" destId="{3B924504-22C3-4032-9A0E-35CA5D3AD115}" srcOrd="0" destOrd="0" presId="urn:microsoft.com/office/officeart/2008/layout/LinedList"/>
    <dgm:cxn modelId="{2D438CB8-C4BA-4D6B-B18E-61246901637E}" type="presOf" srcId="{FC13F437-11B0-4B37-B5D9-26C32F924C8E}" destId="{B99B73C4-2B28-4BC9-8A5E-10CFEFBF9FEB}" srcOrd="0" destOrd="0" presId="urn:microsoft.com/office/officeart/2008/layout/LinedList"/>
    <dgm:cxn modelId="{E0795FB9-3F81-4700-87EF-4A94B72DA6CF}" srcId="{6918AA1F-892A-4110-8AF0-94495650CB3B}" destId="{D9F7A833-8FDA-41E9-843F-56801F9523A0}" srcOrd="4" destOrd="0" parTransId="{8A3947EB-7161-4B54-B228-5EF97A798FB4}" sibTransId="{22FF6E3A-C0D9-4DC8-B041-F629A708A8FE}"/>
    <dgm:cxn modelId="{32AF6CD0-29CA-4D8F-AA48-C4EB0607B0FB}" srcId="{6918AA1F-892A-4110-8AF0-94495650CB3B}" destId="{CABD02B1-8D90-4E45-A2A1-95131C396D22}" srcOrd="1" destOrd="0" parTransId="{6C9F1041-2973-46F3-8445-01BFFF8829E7}" sibTransId="{A4AFA62A-006D-415F-A590-F47AF11FD08E}"/>
    <dgm:cxn modelId="{7C2003EA-A52C-4956-A104-DEE0076E690D}" type="presOf" srcId="{6918AA1F-892A-4110-8AF0-94495650CB3B}" destId="{6C0CD55C-CC5D-4021-84C3-C054F83AF260}" srcOrd="0" destOrd="0" presId="urn:microsoft.com/office/officeart/2008/layout/LinedList"/>
    <dgm:cxn modelId="{1ABD3D96-71E9-46D0-9C93-6A058844E445}" type="presParOf" srcId="{6C0CD55C-CC5D-4021-84C3-C054F83AF260}" destId="{1F0C246B-0E08-43A1-BFBB-28D4FFE20999}" srcOrd="0" destOrd="0" presId="urn:microsoft.com/office/officeart/2008/layout/LinedList"/>
    <dgm:cxn modelId="{BDEE7354-E50E-4889-A09D-D44743060ECD}" type="presParOf" srcId="{6C0CD55C-CC5D-4021-84C3-C054F83AF260}" destId="{52269DF1-8BFA-4A74-AEE2-51E5FEBF8917}" srcOrd="1" destOrd="0" presId="urn:microsoft.com/office/officeart/2008/layout/LinedList"/>
    <dgm:cxn modelId="{EB0ED3D1-3665-449B-A33E-BD369226BB98}" type="presParOf" srcId="{52269DF1-8BFA-4A74-AEE2-51E5FEBF8917}" destId="{B99B73C4-2B28-4BC9-8A5E-10CFEFBF9FEB}" srcOrd="0" destOrd="0" presId="urn:microsoft.com/office/officeart/2008/layout/LinedList"/>
    <dgm:cxn modelId="{BB9F7450-705C-4077-BD54-5DFABAE7D944}" type="presParOf" srcId="{52269DF1-8BFA-4A74-AEE2-51E5FEBF8917}" destId="{05D4E0D7-A206-4571-AEF2-20CEA2C18521}" srcOrd="1" destOrd="0" presId="urn:microsoft.com/office/officeart/2008/layout/LinedList"/>
    <dgm:cxn modelId="{D4FDAE0C-72B7-436D-9884-12DE28BE39AE}" type="presParOf" srcId="{6C0CD55C-CC5D-4021-84C3-C054F83AF260}" destId="{E7537688-51BE-4E00-858A-ED32E97425F8}" srcOrd="2" destOrd="0" presId="urn:microsoft.com/office/officeart/2008/layout/LinedList"/>
    <dgm:cxn modelId="{DA52F029-A84A-4427-B934-966185FF8BD6}" type="presParOf" srcId="{6C0CD55C-CC5D-4021-84C3-C054F83AF260}" destId="{A22A52FF-BAD0-4DFC-97DF-EB05EFA087C0}" srcOrd="3" destOrd="0" presId="urn:microsoft.com/office/officeart/2008/layout/LinedList"/>
    <dgm:cxn modelId="{2F9C609C-F6AC-4B24-BDBB-008BACCAB287}" type="presParOf" srcId="{A22A52FF-BAD0-4DFC-97DF-EB05EFA087C0}" destId="{3B924504-22C3-4032-9A0E-35CA5D3AD115}" srcOrd="0" destOrd="0" presId="urn:microsoft.com/office/officeart/2008/layout/LinedList"/>
    <dgm:cxn modelId="{15BE25F0-446A-4F93-86A3-78BF53CB67DD}" type="presParOf" srcId="{A22A52FF-BAD0-4DFC-97DF-EB05EFA087C0}" destId="{6340D36D-0730-4259-9FCF-258755CB6D2D}" srcOrd="1" destOrd="0" presId="urn:microsoft.com/office/officeart/2008/layout/LinedList"/>
    <dgm:cxn modelId="{49D7AC94-B588-485A-8ABF-A3E479DB77F8}" type="presParOf" srcId="{6C0CD55C-CC5D-4021-84C3-C054F83AF260}" destId="{AEDAE89C-7AF9-446D-930B-7BFEC73DA73F}" srcOrd="4" destOrd="0" presId="urn:microsoft.com/office/officeart/2008/layout/LinedList"/>
    <dgm:cxn modelId="{A89311C3-7B2B-4961-8D03-3B8988948432}" type="presParOf" srcId="{6C0CD55C-CC5D-4021-84C3-C054F83AF260}" destId="{AA7C09C9-04E6-4D2E-B6B2-5677C9A14348}" srcOrd="5" destOrd="0" presId="urn:microsoft.com/office/officeart/2008/layout/LinedList"/>
    <dgm:cxn modelId="{8F899137-046D-4216-825F-DA3614605316}" type="presParOf" srcId="{AA7C09C9-04E6-4D2E-B6B2-5677C9A14348}" destId="{DB546B91-BDD4-409E-B16C-FBA27C3922DF}" srcOrd="0" destOrd="0" presId="urn:microsoft.com/office/officeart/2008/layout/LinedList"/>
    <dgm:cxn modelId="{F63CAD58-BE7E-4D87-A576-615F5418788F}" type="presParOf" srcId="{AA7C09C9-04E6-4D2E-B6B2-5677C9A14348}" destId="{7A283C1F-5F15-4B9C-B9AE-E4B151FE140B}" srcOrd="1" destOrd="0" presId="urn:microsoft.com/office/officeart/2008/layout/LinedList"/>
    <dgm:cxn modelId="{AA4816B5-6708-4529-B2A1-604E0BAAE97D}" type="presParOf" srcId="{6C0CD55C-CC5D-4021-84C3-C054F83AF260}" destId="{BEA48C3D-1931-4FDB-B0A1-7F5CE2265165}" srcOrd="6" destOrd="0" presId="urn:microsoft.com/office/officeart/2008/layout/LinedList"/>
    <dgm:cxn modelId="{678BAEC5-6BDE-4C22-A633-3F90F9152D61}" type="presParOf" srcId="{6C0CD55C-CC5D-4021-84C3-C054F83AF260}" destId="{DEDBD548-9405-4CCE-8C2D-BC81732DB529}" srcOrd="7" destOrd="0" presId="urn:microsoft.com/office/officeart/2008/layout/LinedList"/>
    <dgm:cxn modelId="{25716E7B-738F-46AD-818F-D7E2E9787753}" type="presParOf" srcId="{DEDBD548-9405-4CCE-8C2D-BC81732DB529}" destId="{3D1B068B-B339-41B4-BD3E-69739C1ADFBD}" srcOrd="0" destOrd="0" presId="urn:microsoft.com/office/officeart/2008/layout/LinedList"/>
    <dgm:cxn modelId="{EEE13F16-5D21-442A-B336-C005F12AE6CF}" type="presParOf" srcId="{DEDBD548-9405-4CCE-8C2D-BC81732DB529}" destId="{AE4A0C76-8F76-4962-A8EF-0BC3E80D9532}" srcOrd="1" destOrd="0" presId="urn:microsoft.com/office/officeart/2008/layout/LinedList"/>
    <dgm:cxn modelId="{AA4DD3A2-DBE8-4F51-9A92-9B8A56112087}" type="presParOf" srcId="{6C0CD55C-CC5D-4021-84C3-C054F83AF260}" destId="{966EC138-0B46-4739-88CD-85B18539AA07}" srcOrd="8" destOrd="0" presId="urn:microsoft.com/office/officeart/2008/layout/LinedList"/>
    <dgm:cxn modelId="{6D2F005E-F026-4B62-9AF0-DB282752427B}" type="presParOf" srcId="{6C0CD55C-CC5D-4021-84C3-C054F83AF260}" destId="{3027E94B-CC3C-4908-97DD-E902AEE1D05D}" srcOrd="9" destOrd="0" presId="urn:microsoft.com/office/officeart/2008/layout/LinedList"/>
    <dgm:cxn modelId="{ADA66449-E061-4D71-B45F-6BA7F6333665}" type="presParOf" srcId="{3027E94B-CC3C-4908-97DD-E902AEE1D05D}" destId="{5BABB40C-9476-4F27-8AA9-2C2D27D61A6A}" srcOrd="0" destOrd="0" presId="urn:microsoft.com/office/officeart/2008/layout/LinedList"/>
    <dgm:cxn modelId="{A506B31A-9145-4BF1-92FA-645C624B6923}" type="presParOf" srcId="{3027E94B-CC3C-4908-97DD-E902AEE1D05D}" destId="{D9029922-ACDD-4175-AC6E-C7843EC8C8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A32C1-D6D5-4B15-9549-E2A9464812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EF45FD-D6BB-42E4-B801-522779FB048B}">
      <dgm:prSet/>
      <dgm:spPr/>
      <dgm:t>
        <a:bodyPr/>
        <a:lstStyle/>
        <a:p>
          <a:r>
            <a:rPr lang="es-ES"/>
            <a:t>Una externalidad se produce cuando los costos (beneficios) privados no son iguales a los costos (beneficios) sociales.</a:t>
          </a:r>
          <a:endParaRPr lang="en-US"/>
        </a:p>
      </dgm:t>
    </dgm:pt>
    <dgm:pt modelId="{418B5913-4C82-4AB7-A7DF-A19E1F3CEF37}" type="parTrans" cxnId="{C3D85455-0D61-4455-8460-A92F4A4FBAC4}">
      <dgm:prSet/>
      <dgm:spPr/>
      <dgm:t>
        <a:bodyPr/>
        <a:lstStyle/>
        <a:p>
          <a:endParaRPr lang="en-US"/>
        </a:p>
      </dgm:t>
    </dgm:pt>
    <dgm:pt modelId="{ED4688ED-D667-4D61-A664-A8EDF947987A}" type="sibTrans" cxnId="{C3D85455-0D61-4455-8460-A92F4A4FBAC4}">
      <dgm:prSet/>
      <dgm:spPr/>
      <dgm:t>
        <a:bodyPr/>
        <a:lstStyle/>
        <a:p>
          <a:endParaRPr lang="en-US"/>
        </a:p>
      </dgm:t>
    </dgm:pt>
    <dgm:pt modelId="{916071EB-D1EA-4E35-BAB8-6F4F6F9F473E}">
      <dgm:prSet/>
      <dgm:spPr/>
      <dgm:t>
        <a:bodyPr/>
        <a:lstStyle/>
        <a:p>
          <a:r>
            <a:rPr lang="es-ES"/>
            <a:t>Al ser el costo (beneficio) privado distinto del social, la decisión que toman los privados no es la más eficiente para la sociedad. </a:t>
          </a:r>
          <a:endParaRPr lang="en-US"/>
        </a:p>
      </dgm:t>
    </dgm:pt>
    <dgm:pt modelId="{17C21D18-0BCC-414A-90E0-206A4875191C}" type="parTrans" cxnId="{5693DA2F-B5A8-4417-8AF0-C351ADEE0470}">
      <dgm:prSet/>
      <dgm:spPr/>
      <dgm:t>
        <a:bodyPr/>
        <a:lstStyle/>
        <a:p>
          <a:endParaRPr lang="en-US"/>
        </a:p>
      </dgm:t>
    </dgm:pt>
    <dgm:pt modelId="{E5AEE7CB-2D5A-4758-B7EC-8B62A231B2CA}" type="sibTrans" cxnId="{5693DA2F-B5A8-4417-8AF0-C351ADEE0470}">
      <dgm:prSet/>
      <dgm:spPr/>
      <dgm:t>
        <a:bodyPr/>
        <a:lstStyle/>
        <a:p>
          <a:endParaRPr lang="en-US"/>
        </a:p>
      </dgm:t>
    </dgm:pt>
    <dgm:pt modelId="{01752FD8-629B-46B6-87E6-D633DDF20559}">
      <dgm:prSet/>
      <dgm:spPr/>
      <dgm:t>
        <a:bodyPr/>
        <a:lstStyle/>
        <a:p>
          <a:r>
            <a:rPr lang="es-ES"/>
            <a:t>La externalidad genera un costo social.</a:t>
          </a:r>
          <a:endParaRPr lang="en-US"/>
        </a:p>
      </dgm:t>
    </dgm:pt>
    <dgm:pt modelId="{91599BFE-AD25-4F31-836C-3A7C568975AB}" type="parTrans" cxnId="{06EE9A7F-1134-4400-B943-18102AF76A21}">
      <dgm:prSet/>
      <dgm:spPr/>
      <dgm:t>
        <a:bodyPr/>
        <a:lstStyle/>
        <a:p>
          <a:endParaRPr lang="en-US"/>
        </a:p>
      </dgm:t>
    </dgm:pt>
    <dgm:pt modelId="{380DB71C-9375-4E0C-ACE3-AAC4656BE8B8}" type="sibTrans" cxnId="{06EE9A7F-1134-4400-B943-18102AF76A21}">
      <dgm:prSet/>
      <dgm:spPr/>
      <dgm:t>
        <a:bodyPr/>
        <a:lstStyle/>
        <a:p>
          <a:endParaRPr lang="en-US"/>
        </a:p>
      </dgm:t>
    </dgm:pt>
    <dgm:pt modelId="{12646092-F31B-4F8F-BEBB-07BDD2F498C6}" type="pres">
      <dgm:prSet presAssocID="{BC6A32C1-D6D5-4B15-9549-E2A946481233}" presName="vert0" presStyleCnt="0">
        <dgm:presLayoutVars>
          <dgm:dir/>
          <dgm:animOne val="branch"/>
          <dgm:animLvl val="lvl"/>
        </dgm:presLayoutVars>
      </dgm:prSet>
      <dgm:spPr/>
    </dgm:pt>
    <dgm:pt modelId="{602B0444-4EA9-4CFC-AE99-142A61A33586}" type="pres">
      <dgm:prSet presAssocID="{34EF45FD-D6BB-42E4-B801-522779FB048B}" presName="thickLine" presStyleLbl="alignNode1" presStyleIdx="0" presStyleCnt="3"/>
      <dgm:spPr/>
    </dgm:pt>
    <dgm:pt modelId="{CC777420-584C-4467-886C-E2F1A2F56121}" type="pres">
      <dgm:prSet presAssocID="{34EF45FD-D6BB-42E4-B801-522779FB048B}" presName="horz1" presStyleCnt="0"/>
      <dgm:spPr/>
    </dgm:pt>
    <dgm:pt modelId="{90AD33F8-4D00-4F20-A8D6-372C12EAF1E3}" type="pres">
      <dgm:prSet presAssocID="{34EF45FD-D6BB-42E4-B801-522779FB048B}" presName="tx1" presStyleLbl="revTx" presStyleIdx="0" presStyleCnt="3"/>
      <dgm:spPr/>
    </dgm:pt>
    <dgm:pt modelId="{EFE05228-80FC-4F61-BB19-A674629AC220}" type="pres">
      <dgm:prSet presAssocID="{34EF45FD-D6BB-42E4-B801-522779FB048B}" presName="vert1" presStyleCnt="0"/>
      <dgm:spPr/>
    </dgm:pt>
    <dgm:pt modelId="{630B7681-4E18-423B-A5A3-8B7ACE7EAC39}" type="pres">
      <dgm:prSet presAssocID="{916071EB-D1EA-4E35-BAB8-6F4F6F9F473E}" presName="thickLine" presStyleLbl="alignNode1" presStyleIdx="1" presStyleCnt="3"/>
      <dgm:spPr/>
    </dgm:pt>
    <dgm:pt modelId="{8B2BC9E4-D0EB-4702-9C85-323ADE6ADA34}" type="pres">
      <dgm:prSet presAssocID="{916071EB-D1EA-4E35-BAB8-6F4F6F9F473E}" presName="horz1" presStyleCnt="0"/>
      <dgm:spPr/>
    </dgm:pt>
    <dgm:pt modelId="{1E863E5A-2521-4B61-AD70-18CFF237D379}" type="pres">
      <dgm:prSet presAssocID="{916071EB-D1EA-4E35-BAB8-6F4F6F9F473E}" presName="tx1" presStyleLbl="revTx" presStyleIdx="1" presStyleCnt="3"/>
      <dgm:spPr/>
    </dgm:pt>
    <dgm:pt modelId="{C9B6E933-1E34-480F-A885-5089770D10B7}" type="pres">
      <dgm:prSet presAssocID="{916071EB-D1EA-4E35-BAB8-6F4F6F9F473E}" presName="vert1" presStyleCnt="0"/>
      <dgm:spPr/>
    </dgm:pt>
    <dgm:pt modelId="{4F91EC38-7C78-489F-930A-BB6F8829C4B8}" type="pres">
      <dgm:prSet presAssocID="{01752FD8-629B-46B6-87E6-D633DDF20559}" presName="thickLine" presStyleLbl="alignNode1" presStyleIdx="2" presStyleCnt="3"/>
      <dgm:spPr/>
    </dgm:pt>
    <dgm:pt modelId="{E611A579-B423-4112-B7FC-1DE243578467}" type="pres">
      <dgm:prSet presAssocID="{01752FD8-629B-46B6-87E6-D633DDF20559}" presName="horz1" presStyleCnt="0"/>
      <dgm:spPr/>
    </dgm:pt>
    <dgm:pt modelId="{3B4AFA19-6CEC-476B-BD2C-BEFD364ECA10}" type="pres">
      <dgm:prSet presAssocID="{01752FD8-629B-46B6-87E6-D633DDF20559}" presName="tx1" presStyleLbl="revTx" presStyleIdx="2" presStyleCnt="3"/>
      <dgm:spPr/>
    </dgm:pt>
    <dgm:pt modelId="{C5640EF7-64AD-41CB-9FBB-99CC0CD30603}" type="pres">
      <dgm:prSet presAssocID="{01752FD8-629B-46B6-87E6-D633DDF20559}" presName="vert1" presStyleCnt="0"/>
      <dgm:spPr/>
    </dgm:pt>
  </dgm:ptLst>
  <dgm:cxnLst>
    <dgm:cxn modelId="{DF6A370D-A507-4A89-BE36-43C6F2887C48}" type="presOf" srcId="{01752FD8-629B-46B6-87E6-D633DDF20559}" destId="{3B4AFA19-6CEC-476B-BD2C-BEFD364ECA10}" srcOrd="0" destOrd="0" presId="urn:microsoft.com/office/officeart/2008/layout/LinedList"/>
    <dgm:cxn modelId="{C9CB8128-6786-4F26-8B5E-853FF800D604}" type="presOf" srcId="{BC6A32C1-D6D5-4B15-9549-E2A946481233}" destId="{12646092-F31B-4F8F-BEBB-07BDD2F498C6}" srcOrd="0" destOrd="0" presId="urn:microsoft.com/office/officeart/2008/layout/LinedList"/>
    <dgm:cxn modelId="{5693DA2F-B5A8-4417-8AF0-C351ADEE0470}" srcId="{BC6A32C1-D6D5-4B15-9549-E2A946481233}" destId="{916071EB-D1EA-4E35-BAB8-6F4F6F9F473E}" srcOrd="1" destOrd="0" parTransId="{17C21D18-0BCC-414A-90E0-206A4875191C}" sibTransId="{E5AEE7CB-2D5A-4758-B7EC-8B62A231B2CA}"/>
    <dgm:cxn modelId="{A1801B69-A79B-44F8-A8F8-4E74B21B0870}" type="presOf" srcId="{916071EB-D1EA-4E35-BAB8-6F4F6F9F473E}" destId="{1E863E5A-2521-4B61-AD70-18CFF237D379}" srcOrd="0" destOrd="0" presId="urn:microsoft.com/office/officeart/2008/layout/LinedList"/>
    <dgm:cxn modelId="{C3D85455-0D61-4455-8460-A92F4A4FBAC4}" srcId="{BC6A32C1-D6D5-4B15-9549-E2A946481233}" destId="{34EF45FD-D6BB-42E4-B801-522779FB048B}" srcOrd="0" destOrd="0" parTransId="{418B5913-4C82-4AB7-A7DF-A19E1F3CEF37}" sibTransId="{ED4688ED-D667-4D61-A664-A8EDF947987A}"/>
    <dgm:cxn modelId="{06EE9A7F-1134-4400-B943-18102AF76A21}" srcId="{BC6A32C1-D6D5-4B15-9549-E2A946481233}" destId="{01752FD8-629B-46B6-87E6-D633DDF20559}" srcOrd="2" destOrd="0" parTransId="{91599BFE-AD25-4F31-836C-3A7C568975AB}" sibTransId="{380DB71C-9375-4E0C-ACE3-AAC4656BE8B8}"/>
    <dgm:cxn modelId="{82D315FE-0CC6-402F-8E7E-F3B8C0B22848}" type="presOf" srcId="{34EF45FD-D6BB-42E4-B801-522779FB048B}" destId="{90AD33F8-4D00-4F20-A8D6-372C12EAF1E3}" srcOrd="0" destOrd="0" presId="urn:microsoft.com/office/officeart/2008/layout/LinedList"/>
    <dgm:cxn modelId="{3358D99F-AEE4-4A82-BB2C-AFD36EC96A4D}" type="presParOf" srcId="{12646092-F31B-4F8F-BEBB-07BDD2F498C6}" destId="{602B0444-4EA9-4CFC-AE99-142A61A33586}" srcOrd="0" destOrd="0" presId="urn:microsoft.com/office/officeart/2008/layout/LinedList"/>
    <dgm:cxn modelId="{D9AEFC7E-707F-41A5-9EFE-27A729D537AB}" type="presParOf" srcId="{12646092-F31B-4F8F-BEBB-07BDD2F498C6}" destId="{CC777420-584C-4467-886C-E2F1A2F56121}" srcOrd="1" destOrd="0" presId="urn:microsoft.com/office/officeart/2008/layout/LinedList"/>
    <dgm:cxn modelId="{98A781BE-134C-4646-83E6-E56C72AE739C}" type="presParOf" srcId="{CC777420-584C-4467-886C-E2F1A2F56121}" destId="{90AD33F8-4D00-4F20-A8D6-372C12EAF1E3}" srcOrd="0" destOrd="0" presId="urn:microsoft.com/office/officeart/2008/layout/LinedList"/>
    <dgm:cxn modelId="{064DD29C-3D1C-4A39-8C6B-30239D8F2339}" type="presParOf" srcId="{CC777420-584C-4467-886C-E2F1A2F56121}" destId="{EFE05228-80FC-4F61-BB19-A674629AC220}" srcOrd="1" destOrd="0" presId="urn:microsoft.com/office/officeart/2008/layout/LinedList"/>
    <dgm:cxn modelId="{2F7B2165-97E2-49E4-A366-CB3E111D29D4}" type="presParOf" srcId="{12646092-F31B-4F8F-BEBB-07BDD2F498C6}" destId="{630B7681-4E18-423B-A5A3-8B7ACE7EAC39}" srcOrd="2" destOrd="0" presId="urn:microsoft.com/office/officeart/2008/layout/LinedList"/>
    <dgm:cxn modelId="{04F50635-C837-4899-8366-0019A41F4364}" type="presParOf" srcId="{12646092-F31B-4F8F-BEBB-07BDD2F498C6}" destId="{8B2BC9E4-D0EB-4702-9C85-323ADE6ADA34}" srcOrd="3" destOrd="0" presId="urn:microsoft.com/office/officeart/2008/layout/LinedList"/>
    <dgm:cxn modelId="{6757E5E4-16EE-42C4-BA85-3E8FD53D059A}" type="presParOf" srcId="{8B2BC9E4-D0EB-4702-9C85-323ADE6ADA34}" destId="{1E863E5A-2521-4B61-AD70-18CFF237D379}" srcOrd="0" destOrd="0" presId="urn:microsoft.com/office/officeart/2008/layout/LinedList"/>
    <dgm:cxn modelId="{0D98DC38-0F5E-421B-B01D-C0DED3C78754}" type="presParOf" srcId="{8B2BC9E4-D0EB-4702-9C85-323ADE6ADA34}" destId="{C9B6E933-1E34-480F-A885-5089770D10B7}" srcOrd="1" destOrd="0" presId="urn:microsoft.com/office/officeart/2008/layout/LinedList"/>
    <dgm:cxn modelId="{816610EF-C9B9-4305-BA92-EFF7595E6089}" type="presParOf" srcId="{12646092-F31B-4F8F-BEBB-07BDD2F498C6}" destId="{4F91EC38-7C78-489F-930A-BB6F8829C4B8}" srcOrd="4" destOrd="0" presId="urn:microsoft.com/office/officeart/2008/layout/LinedList"/>
    <dgm:cxn modelId="{28AC75B9-5D72-4F13-A735-EFF2D747EECB}" type="presParOf" srcId="{12646092-F31B-4F8F-BEBB-07BDD2F498C6}" destId="{E611A579-B423-4112-B7FC-1DE243578467}" srcOrd="5" destOrd="0" presId="urn:microsoft.com/office/officeart/2008/layout/LinedList"/>
    <dgm:cxn modelId="{80499E9F-7E33-4F7A-B39F-95449671372A}" type="presParOf" srcId="{E611A579-B423-4112-B7FC-1DE243578467}" destId="{3B4AFA19-6CEC-476B-BD2C-BEFD364ECA10}" srcOrd="0" destOrd="0" presId="urn:microsoft.com/office/officeart/2008/layout/LinedList"/>
    <dgm:cxn modelId="{9262FF52-9E9D-4503-9077-6EA5C6C2AA75}" type="presParOf" srcId="{E611A579-B423-4112-B7FC-1DE243578467}" destId="{C5640EF7-64AD-41CB-9FBB-99CC0CD306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F44B7-F51B-4126-8A53-53E5A0E3ACE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F16307-8894-4C57-AB43-31772ABA3C8A}">
      <dgm:prSet/>
      <dgm:spPr/>
      <dgm:t>
        <a:bodyPr/>
        <a:lstStyle/>
        <a:p>
          <a:r>
            <a:rPr lang="es-ES"/>
            <a:t>Existe información asimétrica cuando un agente (oferente o demandante) tiene más información que el otro. </a:t>
          </a:r>
          <a:endParaRPr lang="en-US"/>
        </a:p>
      </dgm:t>
    </dgm:pt>
    <dgm:pt modelId="{34FD0224-99A4-4D37-B2CC-C2ACE1F54AE3}" type="parTrans" cxnId="{08948333-D5DA-4248-9F7C-917785D1B28E}">
      <dgm:prSet/>
      <dgm:spPr/>
      <dgm:t>
        <a:bodyPr/>
        <a:lstStyle/>
        <a:p>
          <a:endParaRPr lang="en-US"/>
        </a:p>
      </dgm:t>
    </dgm:pt>
    <dgm:pt modelId="{0F16835B-8671-4521-9F88-F54E2A04B8FB}" type="sibTrans" cxnId="{08948333-D5DA-4248-9F7C-917785D1B28E}">
      <dgm:prSet/>
      <dgm:spPr/>
      <dgm:t>
        <a:bodyPr/>
        <a:lstStyle/>
        <a:p>
          <a:endParaRPr lang="en-US"/>
        </a:p>
      </dgm:t>
    </dgm:pt>
    <dgm:pt modelId="{6AE62B90-23F2-488F-A1BE-7B381880744B}">
      <dgm:prSet/>
      <dgm:spPr/>
      <dgm:t>
        <a:bodyPr/>
        <a:lstStyle/>
        <a:p>
          <a:r>
            <a:rPr lang="es-ES"/>
            <a:t>En estos casos, las transacciones se llevan a cabo entre actores que tienen distinto nivel de información. </a:t>
          </a:r>
          <a:endParaRPr lang="en-US"/>
        </a:p>
      </dgm:t>
    </dgm:pt>
    <dgm:pt modelId="{B7B8B283-1DD9-4560-A6C9-904E6808FDD7}" type="parTrans" cxnId="{C60DE180-A35B-4FB5-A703-1FB74AC03AA4}">
      <dgm:prSet/>
      <dgm:spPr/>
      <dgm:t>
        <a:bodyPr/>
        <a:lstStyle/>
        <a:p>
          <a:endParaRPr lang="en-US"/>
        </a:p>
      </dgm:t>
    </dgm:pt>
    <dgm:pt modelId="{763C8BA6-8BEA-41FC-B5EF-54A8E8AB32C9}" type="sibTrans" cxnId="{C60DE180-A35B-4FB5-A703-1FB74AC03AA4}">
      <dgm:prSet/>
      <dgm:spPr/>
      <dgm:t>
        <a:bodyPr/>
        <a:lstStyle/>
        <a:p>
          <a:endParaRPr lang="en-US"/>
        </a:p>
      </dgm:t>
    </dgm:pt>
    <dgm:pt modelId="{C95B805A-84EE-4A58-B04E-75416FF559CB}">
      <dgm:prSet/>
      <dgm:spPr/>
      <dgm:t>
        <a:bodyPr/>
        <a:lstStyle/>
        <a:p>
          <a:r>
            <a:rPr lang="es-ES"/>
            <a:t>Esto puede generar problemas como selección adversa</a:t>
          </a:r>
          <a:endParaRPr lang="en-US"/>
        </a:p>
      </dgm:t>
    </dgm:pt>
    <dgm:pt modelId="{8C43FCFD-57C3-4E66-87C5-CD05CE96C906}" type="parTrans" cxnId="{2E17E597-FCF9-4B35-AD29-4413589B1859}">
      <dgm:prSet/>
      <dgm:spPr/>
      <dgm:t>
        <a:bodyPr/>
        <a:lstStyle/>
        <a:p>
          <a:endParaRPr lang="en-US"/>
        </a:p>
      </dgm:t>
    </dgm:pt>
    <dgm:pt modelId="{479A360D-D1A5-48E5-A20B-CB4F7AF68422}" type="sibTrans" cxnId="{2E17E597-FCF9-4B35-AD29-4413589B1859}">
      <dgm:prSet/>
      <dgm:spPr/>
      <dgm:t>
        <a:bodyPr/>
        <a:lstStyle/>
        <a:p>
          <a:endParaRPr lang="en-US"/>
        </a:p>
      </dgm:t>
    </dgm:pt>
    <dgm:pt modelId="{B96FB117-AB08-41B4-843B-D579FBACBC04}" type="pres">
      <dgm:prSet presAssocID="{487F44B7-F51B-4126-8A53-53E5A0E3ACE7}" presName="vert0" presStyleCnt="0">
        <dgm:presLayoutVars>
          <dgm:dir/>
          <dgm:animOne val="branch"/>
          <dgm:animLvl val="lvl"/>
        </dgm:presLayoutVars>
      </dgm:prSet>
      <dgm:spPr/>
    </dgm:pt>
    <dgm:pt modelId="{C2D73092-7CBC-4063-982D-5740D51FE112}" type="pres">
      <dgm:prSet presAssocID="{8CF16307-8894-4C57-AB43-31772ABA3C8A}" presName="thickLine" presStyleLbl="alignNode1" presStyleIdx="0" presStyleCnt="3"/>
      <dgm:spPr/>
    </dgm:pt>
    <dgm:pt modelId="{C66EADF7-6518-4A8D-8612-1156024868F5}" type="pres">
      <dgm:prSet presAssocID="{8CF16307-8894-4C57-AB43-31772ABA3C8A}" presName="horz1" presStyleCnt="0"/>
      <dgm:spPr/>
    </dgm:pt>
    <dgm:pt modelId="{D8BC3102-DC8C-4848-BA6B-F8E1BD3AE26E}" type="pres">
      <dgm:prSet presAssocID="{8CF16307-8894-4C57-AB43-31772ABA3C8A}" presName="tx1" presStyleLbl="revTx" presStyleIdx="0" presStyleCnt="3"/>
      <dgm:spPr/>
    </dgm:pt>
    <dgm:pt modelId="{BE817E34-4340-4458-9A9A-8F655FBCF80D}" type="pres">
      <dgm:prSet presAssocID="{8CF16307-8894-4C57-AB43-31772ABA3C8A}" presName="vert1" presStyleCnt="0"/>
      <dgm:spPr/>
    </dgm:pt>
    <dgm:pt modelId="{8033B3F8-DA72-4E38-8AB6-E6F0EFDA9F4A}" type="pres">
      <dgm:prSet presAssocID="{6AE62B90-23F2-488F-A1BE-7B381880744B}" presName="thickLine" presStyleLbl="alignNode1" presStyleIdx="1" presStyleCnt="3"/>
      <dgm:spPr/>
    </dgm:pt>
    <dgm:pt modelId="{20A0BE6D-66F0-4DE1-9205-086FCFFD778E}" type="pres">
      <dgm:prSet presAssocID="{6AE62B90-23F2-488F-A1BE-7B381880744B}" presName="horz1" presStyleCnt="0"/>
      <dgm:spPr/>
    </dgm:pt>
    <dgm:pt modelId="{0BEADC5E-634E-41AC-A0F7-4A896994E43F}" type="pres">
      <dgm:prSet presAssocID="{6AE62B90-23F2-488F-A1BE-7B381880744B}" presName="tx1" presStyleLbl="revTx" presStyleIdx="1" presStyleCnt="3"/>
      <dgm:spPr/>
    </dgm:pt>
    <dgm:pt modelId="{5CA51373-087F-4740-9DFE-C46E02F86940}" type="pres">
      <dgm:prSet presAssocID="{6AE62B90-23F2-488F-A1BE-7B381880744B}" presName="vert1" presStyleCnt="0"/>
      <dgm:spPr/>
    </dgm:pt>
    <dgm:pt modelId="{8CFAA942-D443-4E2F-AA3C-5304B4305196}" type="pres">
      <dgm:prSet presAssocID="{C95B805A-84EE-4A58-B04E-75416FF559CB}" presName="thickLine" presStyleLbl="alignNode1" presStyleIdx="2" presStyleCnt="3"/>
      <dgm:spPr/>
    </dgm:pt>
    <dgm:pt modelId="{046FF772-A425-4366-820E-8A391A6BE396}" type="pres">
      <dgm:prSet presAssocID="{C95B805A-84EE-4A58-B04E-75416FF559CB}" presName="horz1" presStyleCnt="0"/>
      <dgm:spPr/>
    </dgm:pt>
    <dgm:pt modelId="{C0BCD277-BD3D-4024-9157-4DB3697478EE}" type="pres">
      <dgm:prSet presAssocID="{C95B805A-84EE-4A58-B04E-75416FF559CB}" presName="tx1" presStyleLbl="revTx" presStyleIdx="2" presStyleCnt="3"/>
      <dgm:spPr/>
    </dgm:pt>
    <dgm:pt modelId="{B992E619-E0C7-4837-A222-BFBB869661D2}" type="pres">
      <dgm:prSet presAssocID="{C95B805A-84EE-4A58-B04E-75416FF559CB}" presName="vert1" presStyleCnt="0"/>
      <dgm:spPr/>
    </dgm:pt>
  </dgm:ptLst>
  <dgm:cxnLst>
    <dgm:cxn modelId="{08948333-D5DA-4248-9F7C-917785D1B28E}" srcId="{487F44B7-F51B-4126-8A53-53E5A0E3ACE7}" destId="{8CF16307-8894-4C57-AB43-31772ABA3C8A}" srcOrd="0" destOrd="0" parTransId="{34FD0224-99A4-4D37-B2CC-C2ACE1F54AE3}" sibTransId="{0F16835B-8671-4521-9F88-F54E2A04B8FB}"/>
    <dgm:cxn modelId="{CEF76A3F-8BFB-4A69-9192-2E7C3D403FF1}" type="presOf" srcId="{8CF16307-8894-4C57-AB43-31772ABA3C8A}" destId="{D8BC3102-DC8C-4848-BA6B-F8E1BD3AE26E}" srcOrd="0" destOrd="0" presId="urn:microsoft.com/office/officeart/2008/layout/LinedList"/>
    <dgm:cxn modelId="{C60DE180-A35B-4FB5-A703-1FB74AC03AA4}" srcId="{487F44B7-F51B-4126-8A53-53E5A0E3ACE7}" destId="{6AE62B90-23F2-488F-A1BE-7B381880744B}" srcOrd="1" destOrd="0" parTransId="{B7B8B283-1DD9-4560-A6C9-904E6808FDD7}" sibTransId="{763C8BA6-8BEA-41FC-B5EF-54A8E8AB32C9}"/>
    <dgm:cxn modelId="{2E17E597-FCF9-4B35-AD29-4413589B1859}" srcId="{487F44B7-F51B-4126-8A53-53E5A0E3ACE7}" destId="{C95B805A-84EE-4A58-B04E-75416FF559CB}" srcOrd="2" destOrd="0" parTransId="{8C43FCFD-57C3-4E66-87C5-CD05CE96C906}" sibTransId="{479A360D-D1A5-48E5-A20B-CB4F7AF68422}"/>
    <dgm:cxn modelId="{6D4FC89F-6DEB-4A10-BD1F-24653080F55D}" type="presOf" srcId="{487F44B7-F51B-4126-8A53-53E5A0E3ACE7}" destId="{B96FB117-AB08-41B4-843B-D579FBACBC04}" srcOrd="0" destOrd="0" presId="urn:microsoft.com/office/officeart/2008/layout/LinedList"/>
    <dgm:cxn modelId="{559298C9-821A-4C03-BF17-D65CB62DA202}" type="presOf" srcId="{6AE62B90-23F2-488F-A1BE-7B381880744B}" destId="{0BEADC5E-634E-41AC-A0F7-4A896994E43F}" srcOrd="0" destOrd="0" presId="urn:microsoft.com/office/officeart/2008/layout/LinedList"/>
    <dgm:cxn modelId="{959D30EB-EC98-450B-8722-BEB49B5C759E}" type="presOf" srcId="{C95B805A-84EE-4A58-B04E-75416FF559CB}" destId="{C0BCD277-BD3D-4024-9157-4DB3697478EE}" srcOrd="0" destOrd="0" presId="urn:microsoft.com/office/officeart/2008/layout/LinedList"/>
    <dgm:cxn modelId="{345ED76E-5D2D-413F-AE98-62938A3C144C}" type="presParOf" srcId="{B96FB117-AB08-41B4-843B-D579FBACBC04}" destId="{C2D73092-7CBC-4063-982D-5740D51FE112}" srcOrd="0" destOrd="0" presId="urn:microsoft.com/office/officeart/2008/layout/LinedList"/>
    <dgm:cxn modelId="{16961F78-5D3A-4840-BAC0-A3C83A53918C}" type="presParOf" srcId="{B96FB117-AB08-41B4-843B-D579FBACBC04}" destId="{C66EADF7-6518-4A8D-8612-1156024868F5}" srcOrd="1" destOrd="0" presId="urn:microsoft.com/office/officeart/2008/layout/LinedList"/>
    <dgm:cxn modelId="{FF65FEF9-785E-4B76-887E-FB417926BBFD}" type="presParOf" srcId="{C66EADF7-6518-4A8D-8612-1156024868F5}" destId="{D8BC3102-DC8C-4848-BA6B-F8E1BD3AE26E}" srcOrd="0" destOrd="0" presId="urn:microsoft.com/office/officeart/2008/layout/LinedList"/>
    <dgm:cxn modelId="{0A6401F7-3956-422D-B30C-1858109047A4}" type="presParOf" srcId="{C66EADF7-6518-4A8D-8612-1156024868F5}" destId="{BE817E34-4340-4458-9A9A-8F655FBCF80D}" srcOrd="1" destOrd="0" presId="urn:microsoft.com/office/officeart/2008/layout/LinedList"/>
    <dgm:cxn modelId="{584CF6DB-D2B9-4A20-8BE0-A9CB2B82625D}" type="presParOf" srcId="{B96FB117-AB08-41B4-843B-D579FBACBC04}" destId="{8033B3F8-DA72-4E38-8AB6-E6F0EFDA9F4A}" srcOrd="2" destOrd="0" presId="urn:microsoft.com/office/officeart/2008/layout/LinedList"/>
    <dgm:cxn modelId="{1D3758B7-B6B1-4B3A-ADA3-1DC738C05E05}" type="presParOf" srcId="{B96FB117-AB08-41B4-843B-D579FBACBC04}" destId="{20A0BE6D-66F0-4DE1-9205-086FCFFD778E}" srcOrd="3" destOrd="0" presId="urn:microsoft.com/office/officeart/2008/layout/LinedList"/>
    <dgm:cxn modelId="{A8D6B559-8521-45C5-B3CF-7B101E8C38FE}" type="presParOf" srcId="{20A0BE6D-66F0-4DE1-9205-086FCFFD778E}" destId="{0BEADC5E-634E-41AC-A0F7-4A896994E43F}" srcOrd="0" destOrd="0" presId="urn:microsoft.com/office/officeart/2008/layout/LinedList"/>
    <dgm:cxn modelId="{C546A63A-EA1C-4F00-A93D-083740FC43C3}" type="presParOf" srcId="{20A0BE6D-66F0-4DE1-9205-086FCFFD778E}" destId="{5CA51373-087F-4740-9DFE-C46E02F86940}" srcOrd="1" destOrd="0" presId="urn:microsoft.com/office/officeart/2008/layout/LinedList"/>
    <dgm:cxn modelId="{118A8701-546A-47F5-A778-F0403DB9128E}" type="presParOf" srcId="{B96FB117-AB08-41B4-843B-D579FBACBC04}" destId="{8CFAA942-D443-4E2F-AA3C-5304B4305196}" srcOrd="4" destOrd="0" presId="urn:microsoft.com/office/officeart/2008/layout/LinedList"/>
    <dgm:cxn modelId="{57D0BF97-44B1-41FC-B166-6544CCE14140}" type="presParOf" srcId="{B96FB117-AB08-41B4-843B-D579FBACBC04}" destId="{046FF772-A425-4366-820E-8A391A6BE396}" srcOrd="5" destOrd="0" presId="urn:microsoft.com/office/officeart/2008/layout/LinedList"/>
    <dgm:cxn modelId="{A32FF149-FA9A-4958-A3B5-CD6A409CBA8A}" type="presParOf" srcId="{046FF772-A425-4366-820E-8A391A6BE396}" destId="{C0BCD277-BD3D-4024-9157-4DB3697478EE}" srcOrd="0" destOrd="0" presId="urn:microsoft.com/office/officeart/2008/layout/LinedList"/>
    <dgm:cxn modelId="{85196ACF-8FDF-4BFA-A9C3-DCBC7D295032}" type="presParOf" srcId="{046FF772-A425-4366-820E-8A391A6BE396}" destId="{B992E619-E0C7-4837-A222-BFBB869661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C246B-0E08-43A1-BFBB-28D4FFE20999}">
      <dsp:nvSpPr>
        <dsp:cNvPr id="0" name=""/>
        <dsp:cNvSpPr/>
      </dsp:nvSpPr>
      <dsp:spPr>
        <a:xfrm>
          <a:off x="0" y="641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B73C4-2B28-4BC9-8A5E-10CFEFBF9FEB}">
      <dsp:nvSpPr>
        <dsp:cNvPr id="0" name=""/>
        <dsp:cNvSpPr/>
      </dsp:nvSpPr>
      <dsp:spPr>
        <a:xfrm>
          <a:off x="0" y="641"/>
          <a:ext cx="6489509" cy="10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bien público es un bien no excluible y no rival. </a:t>
          </a:r>
          <a:endParaRPr lang="en-US" sz="1500" kern="1200" dirty="0"/>
        </a:p>
      </dsp:txBody>
      <dsp:txXfrm>
        <a:off x="0" y="641"/>
        <a:ext cx="6489509" cy="1050255"/>
      </dsp:txXfrm>
    </dsp:sp>
    <dsp:sp modelId="{E7537688-51BE-4E00-858A-ED32E97425F8}">
      <dsp:nvSpPr>
        <dsp:cNvPr id="0" name=""/>
        <dsp:cNvSpPr/>
      </dsp:nvSpPr>
      <dsp:spPr>
        <a:xfrm>
          <a:off x="0" y="1050896"/>
          <a:ext cx="64895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24504-22C3-4032-9A0E-35CA5D3AD115}">
      <dsp:nvSpPr>
        <dsp:cNvPr id="0" name=""/>
        <dsp:cNvSpPr/>
      </dsp:nvSpPr>
      <dsp:spPr>
        <a:xfrm>
          <a:off x="0" y="1050896"/>
          <a:ext cx="6489509" cy="10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La exclusividad es la capacidad que tiene el dueño del bien de impedir que terceros se beneficien de él sin su consentimiento. Es decir, todos los beneficios y costos relacionados con el uso de bienes, servicios y recursos le corresponden únicamente al propietario, a menos que éstos sean vendidos a otras personas.  </a:t>
          </a:r>
          <a:endParaRPr lang="en-US" sz="1500" kern="1200" dirty="0"/>
        </a:p>
      </dsp:txBody>
      <dsp:txXfrm>
        <a:off x="0" y="1050896"/>
        <a:ext cx="6489509" cy="1050255"/>
      </dsp:txXfrm>
    </dsp:sp>
    <dsp:sp modelId="{AEDAE89C-7AF9-446D-930B-7BFEC73DA73F}">
      <dsp:nvSpPr>
        <dsp:cNvPr id="0" name=""/>
        <dsp:cNvSpPr/>
      </dsp:nvSpPr>
      <dsp:spPr>
        <a:xfrm>
          <a:off x="0" y="2101152"/>
          <a:ext cx="64895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46B91-BDD4-409E-B16C-FBA27C3922DF}">
      <dsp:nvSpPr>
        <dsp:cNvPr id="0" name=""/>
        <dsp:cNvSpPr/>
      </dsp:nvSpPr>
      <dsp:spPr>
        <a:xfrm>
          <a:off x="0" y="2101152"/>
          <a:ext cx="6489509" cy="10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Cuando el bien es no exclusivo, no es posible excluir a otros del beneficio de su uso o consumo. </a:t>
          </a:r>
          <a:endParaRPr lang="en-US" sz="1500" kern="1200" dirty="0"/>
        </a:p>
      </dsp:txBody>
      <dsp:txXfrm>
        <a:off x="0" y="2101152"/>
        <a:ext cx="6489509" cy="1050255"/>
      </dsp:txXfrm>
    </dsp:sp>
    <dsp:sp modelId="{BEA48C3D-1931-4FDB-B0A1-7F5CE2265165}">
      <dsp:nvSpPr>
        <dsp:cNvPr id="0" name=""/>
        <dsp:cNvSpPr/>
      </dsp:nvSpPr>
      <dsp:spPr>
        <a:xfrm>
          <a:off x="0" y="3151408"/>
          <a:ext cx="64895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068B-B339-41B4-BD3E-69739C1ADFBD}">
      <dsp:nvSpPr>
        <dsp:cNvPr id="0" name=""/>
        <dsp:cNvSpPr/>
      </dsp:nvSpPr>
      <dsp:spPr>
        <a:xfrm>
          <a:off x="0" y="3151408"/>
          <a:ext cx="6489509" cy="10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Un bien es rival en la medida en que el consumo de una persona no es compatible con el consumo simultáneo del mismo bien por parte de otra. Es decir, a medida que una persona consume el bien o lo utiliza, queda menos disponibilidad de éste para que otra persona también consuma o lo use.  </a:t>
          </a:r>
          <a:endParaRPr lang="en-US" sz="1500" kern="1200"/>
        </a:p>
      </dsp:txBody>
      <dsp:txXfrm>
        <a:off x="0" y="3151408"/>
        <a:ext cx="6489509" cy="1050255"/>
      </dsp:txXfrm>
    </dsp:sp>
    <dsp:sp modelId="{966EC138-0B46-4739-88CD-85B18539AA07}">
      <dsp:nvSpPr>
        <dsp:cNvPr id="0" name=""/>
        <dsp:cNvSpPr/>
      </dsp:nvSpPr>
      <dsp:spPr>
        <a:xfrm>
          <a:off x="0" y="4201664"/>
          <a:ext cx="64895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BB40C-9476-4F27-8AA9-2C2D27D61A6A}">
      <dsp:nvSpPr>
        <dsp:cNvPr id="0" name=""/>
        <dsp:cNvSpPr/>
      </dsp:nvSpPr>
      <dsp:spPr>
        <a:xfrm>
          <a:off x="0" y="4201664"/>
          <a:ext cx="6489509" cy="105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Cuando el bien es no rival, todos pueden consumir o usar dicho bien sin que disminuya su disponibilidad para otros (Ejemplo: el faro de mar ilumina a todos por igual y ninguno se ve perjudicado de que otros lo usen). </a:t>
          </a:r>
          <a:endParaRPr lang="en-US" sz="1500" kern="1200"/>
        </a:p>
      </dsp:txBody>
      <dsp:txXfrm>
        <a:off x="0" y="4201664"/>
        <a:ext cx="6489509" cy="1050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B0444-4EA9-4CFC-AE99-142A61A33586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33F8-4D00-4F20-A8D6-372C12EAF1E3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Una externalidad se produce cuando los costos (beneficios) privados no son iguales a los costos (beneficios) sociales.</a:t>
          </a:r>
          <a:endParaRPr lang="en-US" sz="2800" kern="1200"/>
        </a:p>
      </dsp:txBody>
      <dsp:txXfrm>
        <a:off x="0" y="2687"/>
        <a:ext cx="6263640" cy="1833104"/>
      </dsp:txXfrm>
    </dsp:sp>
    <dsp:sp modelId="{630B7681-4E18-423B-A5A3-8B7ACE7EAC39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3E5A-2521-4B61-AD70-18CFF237D379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Al ser el costo (beneficio) privado distinto del social, la decisión que toman los privados no es la más eficiente para la sociedad. </a:t>
          </a:r>
          <a:endParaRPr lang="en-US" sz="2800" kern="1200"/>
        </a:p>
      </dsp:txBody>
      <dsp:txXfrm>
        <a:off x="0" y="1835791"/>
        <a:ext cx="6263640" cy="1833104"/>
      </dsp:txXfrm>
    </dsp:sp>
    <dsp:sp modelId="{4F91EC38-7C78-489F-930A-BB6F8829C4B8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AFA19-6CEC-476B-BD2C-BEFD364ECA10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La externalidad genera un costo social.</a:t>
          </a:r>
          <a:endParaRPr lang="en-US" sz="2800" kern="1200"/>
        </a:p>
      </dsp:txBody>
      <dsp:txXfrm>
        <a:off x="0" y="3668896"/>
        <a:ext cx="6263640" cy="183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73092-7CBC-4063-982D-5740D51FE112}">
      <dsp:nvSpPr>
        <dsp:cNvPr id="0" name=""/>
        <dsp:cNvSpPr/>
      </dsp:nvSpPr>
      <dsp:spPr>
        <a:xfrm>
          <a:off x="0" y="2564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3102-DC8C-4848-BA6B-F8E1BD3AE26E}">
      <dsp:nvSpPr>
        <dsp:cNvPr id="0" name=""/>
        <dsp:cNvSpPr/>
      </dsp:nvSpPr>
      <dsp:spPr>
        <a:xfrm>
          <a:off x="0" y="2564"/>
          <a:ext cx="6489509" cy="174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Existe información asimétrica cuando un agente (oferente o demandante) tiene más información que el otro. </a:t>
          </a:r>
          <a:endParaRPr lang="en-US" sz="3200" kern="1200"/>
        </a:p>
      </dsp:txBody>
      <dsp:txXfrm>
        <a:off x="0" y="2564"/>
        <a:ext cx="6489509" cy="1749143"/>
      </dsp:txXfrm>
    </dsp:sp>
    <dsp:sp modelId="{8033B3F8-DA72-4E38-8AB6-E6F0EFDA9F4A}">
      <dsp:nvSpPr>
        <dsp:cNvPr id="0" name=""/>
        <dsp:cNvSpPr/>
      </dsp:nvSpPr>
      <dsp:spPr>
        <a:xfrm>
          <a:off x="0" y="1751708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ADC5E-634E-41AC-A0F7-4A896994E43F}">
      <dsp:nvSpPr>
        <dsp:cNvPr id="0" name=""/>
        <dsp:cNvSpPr/>
      </dsp:nvSpPr>
      <dsp:spPr>
        <a:xfrm>
          <a:off x="0" y="1751708"/>
          <a:ext cx="6489509" cy="174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En estos casos, las transacciones se llevan a cabo entre actores que tienen distinto nivel de información. </a:t>
          </a:r>
          <a:endParaRPr lang="en-US" sz="3200" kern="1200"/>
        </a:p>
      </dsp:txBody>
      <dsp:txXfrm>
        <a:off x="0" y="1751708"/>
        <a:ext cx="6489509" cy="1749143"/>
      </dsp:txXfrm>
    </dsp:sp>
    <dsp:sp modelId="{8CFAA942-D443-4E2F-AA3C-5304B4305196}">
      <dsp:nvSpPr>
        <dsp:cNvPr id="0" name=""/>
        <dsp:cNvSpPr/>
      </dsp:nvSpPr>
      <dsp:spPr>
        <a:xfrm>
          <a:off x="0" y="3500852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CD277-BD3D-4024-9157-4DB3697478EE}">
      <dsp:nvSpPr>
        <dsp:cNvPr id="0" name=""/>
        <dsp:cNvSpPr/>
      </dsp:nvSpPr>
      <dsp:spPr>
        <a:xfrm>
          <a:off x="0" y="3500852"/>
          <a:ext cx="6489509" cy="174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Esto puede generar problemas como selección adversa</a:t>
          </a:r>
          <a:endParaRPr lang="en-US" sz="3200" kern="1200"/>
        </a:p>
      </dsp:txBody>
      <dsp:txXfrm>
        <a:off x="0" y="3500852"/>
        <a:ext cx="6489509" cy="1749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1613-6C4F-41E8-9E31-4619DE4ECBCD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D92B-FFD6-4A86-B6C8-935A18FD83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43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D92B-FFD6-4A86-B6C8-935A18FD830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54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7A0E9-588E-4BF1-9798-CA7E76DB3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A1BFCB-5FF6-4DA8-9BC0-8C6612FF3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FAFCF-70A7-4F40-98F5-13F66B48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19405-998A-4D53-95E1-D84F2A7E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79C7B1-CD4E-4FD4-A9F8-42A22BC0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1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2FB35-A44C-4042-8EA2-617E9F1E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BEB4EB-F62E-445F-B5D7-1EDFB7B9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A09437-CC4C-4DD7-9BA5-5F7B6DB0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4B88D8-8CE8-40C9-B962-E1D4E87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3AC7F-A1C2-4107-BBE3-3196560A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59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41530F-5A64-42C8-BFB5-4F55F1AC2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EA9FA2-082B-4C26-9DA1-34A76DEC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1C904-C5A6-47CA-93AB-B08B7E08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6E819-EF74-4ED7-AF68-24A83286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BF0E2-D8E3-45DA-B185-34D0A2C1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60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6574-65D4-479B-8E84-5036929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B9F497-F2C8-4263-9CB7-872F8DBB4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C8568-EAC8-452D-8E98-97F65EDD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A28ED-7A4C-4803-B5DE-B86EF17C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B33A4A-E095-4B93-A15A-AED6D7CB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81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03159-F0C4-4D15-BC9B-75E51A4D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FA0D62-21D5-40B4-8FE6-173AB3C5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581DC-1A59-41D0-8007-2600FF1D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350C1-A851-4E0B-9F2E-869B4DBA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63D4F-0D2F-47B5-81BE-4CCDF192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63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58D27-C28A-425B-BA0A-17C65C12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17CAA-EE9A-49F8-BDF9-1D9137959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5EE2F1-F479-448E-B4BA-151C0A46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DA836-9CC7-4576-BC2C-A2A22316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AA4280-96D0-4307-958B-81F634A0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20867B-BA3F-4683-AC8E-9F801373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93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C7843-D803-44F6-8CE7-290BC413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A0F85-73A8-484F-A462-53763ED2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B888C-CE5F-43D3-B964-D2F6B1CC0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888DAF-9FF9-47F0-853C-25C26BAA2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A3A70D-36DE-4353-B1BA-BD1555EA1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C23768-ACDD-46CE-897A-6E7C271E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42174E-E9F9-4F03-A696-3F7A3920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2F6CF1-6DEB-4521-9EF9-EF73C6DD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4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0D8C6-5892-42B4-8FBC-FE47507A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3A6A22-2693-42ED-A409-B3DDBDFB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77F8EB-A50A-4BA2-ACE2-CBC83445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3C3AC0-9DCF-4C8F-8236-09643912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5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D2B29A-D1DC-4A98-8A31-E4196579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DE0CC9-9E1F-4263-94F5-C90B831B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5080C3-17CE-4605-985A-197737D4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1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DA409-F6F5-4E29-8D88-CFF1BCD0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F4617-2927-4627-89E4-E6B7EA6E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39E01-3C82-4133-B5AE-2837DEF2B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6BC4FD-2730-4F49-9C28-ED1F4DA7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09551-06D1-4EDD-A6C0-33736603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A24EF-9570-49AE-A6DC-F562C735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4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7EFFE-D16C-4A50-8B39-EE49137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B46842-5166-466A-BCAA-A42DCDE6A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3978FB-D358-459A-99AD-D64E986D5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C7C050-2BD1-4FC0-A904-D4483A03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61F771-952B-48BF-8E6E-DE55FAC9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D2D34-3DB5-46E5-A266-1C6BC326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637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70EF89-CE92-45B1-9787-380F5CDB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17B9AF-D5D7-46DD-A46E-BC26DFB8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8B819-8127-43D9-99B7-EB098C333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D473-767A-4F60-8910-C530FD30C428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B5F54-FD6D-4514-BE9D-A7F72C9B6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A269C-E099-474D-93C6-8AB479791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6ACA-29C6-4B30-8266-CECA7E9D7D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0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mercadelplaneta1.blogspot.com/2016/04/estrategias-de-precio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6JLrYbxZ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oderecursos.educarchile.cl/handle/20.500.12246/4071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commons.wikimedia.org/wiki/File:Jardin_Mapulemu_del_Parque_Metropolitano_05.JPG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hyperlink" Target="http://www.feuvertenmarcha.org/seguridad-vial/cuando-el-que-hace-la-ley-hace-la-tramp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aventanaciudadana.cl/guetos-verticales-peligros-y-malas-practicas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lsoberano.org/equidad/mercado-y-consumidores/ciudadanos-y-consumidores-la-constitucion-de-pinochet-explica-la-tardanza-de-la-justicia-en-el-caso-colusion-de-los-pollos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B0F112-A1B6-4A36-B42B-71CE5609B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s-ES" sz="5600" dirty="0">
                <a:latin typeface="Bahnschrift" panose="020B0502040204020203" pitchFamily="34" charset="0"/>
              </a:rPr>
              <a:t>Fallas de mercado y sus soluciones</a:t>
            </a:r>
            <a:endParaRPr lang="es-CL" sz="5600" dirty="0">
              <a:latin typeface="Bahnschrift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36C060-A97C-46BD-8D50-F642481CE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4439653"/>
            <a:ext cx="2910435" cy="1773613"/>
          </a:xfrm>
        </p:spPr>
        <p:txBody>
          <a:bodyPr anchor="t">
            <a:normAutofit/>
          </a:bodyPr>
          <a:lstStyle/>
          <a:p>
            <a:r>
              <a:rPr lang="es-CL" sz="1600" b="1" dirty="0">
                <a:latin typeface="Bahnschrift" panose="020B0502040204020203" pitchFamily="34" charset="0"/>
              </a:rPr>
              <a:t>ELECTIVO HISTORIA</a:t>
            </a:r>
          </a:p>
          <a:p>
            <a:r>
              <a:rPr lang="es-CL" sz="1600" b="1" dirty="0">
                <a:latin typeface="Bahnschrift" panose="020B0502040204020203" pitchFamily="34" charset="0"/>
              </a:rPr>
              <a:t>3° y 4° medio </a:t>
            </a:r>
          </a:p>
          <a:p>
            <a:r>
              <a:rPr lang="es-CL" sz="1600" b="1" dirty="0" err="1">
                <a:latin typeface="Bahnschrift" panose="020B0502040204020203" pitchFamily="34" charset="0"/>
              </a:rPr>
              <a:t>OA</a:t>
            </a:r>
            <a:r>
              <a:rPr lang="es-CL" sz="1600" b="1" dirty="0">
                <a:latin typeface="Bahnschrift" panose="020B0502040204020203" pitchFamily="34" charset="0"/>
              </a:rPr>
              <a:t> 03 – 05</a:t>
            </a:r>
          </a:p>
          <a:p>
            <a:r>
              <a:rPr lang="es-CL" sz="1600" b="1" dirty="0">
                <a:latin typeface="Bahnschrift" panose="020B0502040204020203" pitchFamily="34" charset="0"/>
              </a:rPr>
              <a:t>CLASE </a:t>
            </a:r>
            <a:r>
              <a:rPr lang="es-CL" sz="1600" b="1" dirty="0" err="1">
                <a:latin typeface="Bahnschrift" panose="020B0502040204020203" pitchFamily="34" charset="0"/>
              </a:rPr>
              <a:t>N°</a:t>
            </a:r>
            <a:r>
              <a:rPr lang="es-CL" sz="1600" b="1" dirty="0">
                <a:latin typeface="Bahnschrift" panose="020B0502040204020203" pitchFamily="34" charset="0"/>
              </a:rPr>
              <a:t> 5-6 </a:t>
            </a: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9C455F6-1D41-47BB-A6E7-B8F73A9A9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192" y="192291"/>
            <a:ext cx="6251510" cy="3141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B009A50-E4ED-4F4D-BD7E-504FE0C7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s-CL" sz="4800" dirty="0">
                <a:solidFill>
                  <a:schemeClr val="bg1"/>
                </a:solidFill>
                <a:latin typeface="Bahnschrift" panose="020B0502040204020203" pitchFamily="34" charset="0"/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041F9-BCA0-4CEA-A63E-5C681B0D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760" y="1795122"/>
            <a:ext cx="6809027" cy="302332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Caracterizar las imperfecciones inherentes del mercado como monopolios, oligopolios, colusión, competencia monopolística y externalidades negativas considerando su impacto social y las normativas vigentes</a:t>
            </a:r>
            <a:endParaRPr lang="es-CL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55A911-55A3-43C6-9F83-2C7B58CA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rgbClr val="FFFFFF"/>
                </a:solidFill>
                <a:latin typeface="Bahnschrift" panose="020B0502040204020203" pitchFamily="34" charset="0"/>
              </a:rPr>
              <a:t>El mercado y los consumidores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9A44B1-593C-413F-8A4F-5A2263F7A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¿Cuál es la función del SERNAC?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¿Por qué se generan estas campañas?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CL" sz="2400" dirty="0"/>
              <a:t>¿Qué opinas del contenido de esta?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Elementos multimedia en línea 3" title="Las fallas en el mercado a las que debemos estar atentos como consumidores">
            <a:hlinkClick r:id="" action="ppaction://media"/>
            <a:extLst>
              <a:ext uri="{FF2B5EF4-FFF2-40B4-BE49-F238E27FC236}">
                <a16:creationId xmlns:a16="http://schemas.microsoft.com/office/drawing/2014/main" id="{AA72EA90-457E-4BF1-B5D3-294469D97A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4513" y="2492376"/>
            <a:ext cx="4751162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9D1792-736A-4D86-A245-515135EC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31" y="145068"/>
            <a:ext cx="3651467" cy="111556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Bahnschrift" panose="020B0502040204020203" pitchFamily="34" charset="0"/>
              </a:rPr>
              <a:t>Equilibrio de precios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8BF1B2-9CC5-4588-B158-AEE61DC4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32" y="1405697"/>
            <a:ext cx="3651466" cy="37854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17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El mercado tiende a generar equilibrio entre los precios.</a:t>
            </a:r>
          </a:p>
          <a:p>
            <a:pPr marL="0" indent="0" algn="just">
              <a:buNone/>
            </a:pPr>
            <a:endParaRPr lang="es-CL" sz="1700" dirty="0">
              <a:solidFill>
                <a:schemeClr val="accent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17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Cuando la información entre consumidores y oferentes es equilibrada se tiene a generar un precio único para un mismo bien.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sz="1700" dirty="0">
              <a:solidFill>
                <a:schemeClr val="accent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17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Lo anterior se explica por las decisiones de los consumidores que van a obligar a bajar los precios o, por el contrario, van a posibilitar la subida.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89A1E829-1584-47F2-8020-1785D247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11" r="14197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F67637A-972F-458D-B0EC-4D5E7003FDF8}"/>
              </a:ext>
            </a:extLst>
          </p:cNvPr>
          <p:cNvSpPr/>
          <p:nvPr/>
        </p:nvSpPr>
        <p:spPr>
          <a:xfrm>
            <a:off x="493615" y="5336184"/>
            <a:ext cx="3936162" cy="13582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 concepto de </a:t>
            </a:r>
            <a:r>
              <a:rPr lang="es-ES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óptimo de Pareto </a:t>
            </a:r>
            <a:r>
              <a:rPr lang="es-E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define toda situación en la que no es posible beneficiar a una persona sin perjudicar a otra.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5503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3B4D93C-AC28-47DA-A2B6-C96F388B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rgbClr val="FFFFFF"/>
                </a:solidFill>
                <a:latin typeface="Bahnschrift" panose="020B0502040204020203" pitchFamily="34" charset="0"/>
              </a:rPr>
              <a:t>Mercados problemáticos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E8B4E37-E915-4AAD-8BBA-D376B5555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87572"/>
              </p:ext>
            </p:extLst>
          </p:nvPr>
        </p:nvGraphicFramePr>
        <p:xfrm>
          <a:off x="2014417" y="2499837"/>
          <a:ext cx="8323929" cy="37146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88028">
                  <a:extLst>
                    <a:ext uri="{9D8B030D-6E8A-4147-A177-3AD203B41FA5}">
                      <a16:colId xmlns:a16="http://schemas.microsoft.com/office/drawing/2014/main" val="3373936647"/>
                    </a:ext>
                  </a:extLst>
                </a:gridCol>
                <a:gridCol w="4735901">
                  <a:extLst>
                    <a:ext uri="{9D8B030D-6E8A-4147-A177-3AD203B41FA5}">
                      <a16:colId xmlns:a16="http://schemas.microsoft.com/office/drawing/2014/main" val="4083221698"/>
                    </a:ext>
                  </a:extLst>
                </a:gridCol>
              </a:tblGrid>
              <a:tr h="746977">
                <a:tc>
                  <a:txBody>
                    <a:bodyPr/>
                    <a:lstStyle/>
                    <a:p>
                      <a:r>
                        <a:rPr lang="es-CL" sz="2000" dirty="0"/>
                        <a:t>Situación</a:t>
                      </a: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Ejemplo de mercado en Chile con esas características</a:t>
                      </a:r>
                      <a:endParaRPr lang="es-CL" sz="2000"/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2925110381"/>
                  </a:ext>
                </a:extLst>
              </a:tr>
              <a:tr h="444149">
                <a:tc>
                  <a:txBody>
                    <a:bodyPr/>
                    <a:lstStyle/>
                    <a:p>
                      <a:r>
                        <a:rPr lang="es-CL" sz="2000"/>
                        <a:t>Pocos compradores del bien 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232827027"/>
                  </a:ext>
                </a:extLst>
              </a:tr>
              <a:tr h="444149">
                <a:tc>
                  <a:txBody>
                    <a:bodyPr/>
                    <a:lstStyle/>
                    <a:p>
                      <a:r>
                        <a:rPr lang="es-CL" sz="2000"/>
                        <a:t>Pocos vendedores del bien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487433809"/>
                  </a:ext>
                </a:extLst>
              </a:tr>
              <a:tr h="746977">
                <a:tc>
                  <a:txBody>
                    <a:bodyPr/>
                    <a:lstStyle/>
                    <a:p>
                      <a:r>
                        <a:rPr lang="es-CL" sz="2000"/>
                        <a:t>Bienes diferenciados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r>
                        <a:rPr lang="es-ES" sz="2000"/>
                        <a:t>Mercado de los helados (hay distintas variedades)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1654874481"/>
                  </a:ext>
                </a:extLst>
              </a:tr>
              <a:tr h="444149">
                <a:tc>
                  <a:txBody>
                    <a:bodyPr/>
                    <a:lstStyle/>
                    <a:p>
                      <a:r>
                        <a:rPr lang="es-CL" sz="2000"/>
                        <a:t>Información imperfecta 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r>
                        <a:rPr lang="es-CL" sz="2000"/>
                        <a:t>Mercado de seguros de vida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1478510979"/>
                  </a:ext>
                </a:extLst>
              </a:tr>
              <a:tr h="444149">
                <a:tc>
                  <a:txBody>
                    <a:bodyPr/>
                    <a:lstStyle/>
                    <a:p>
                      <a:r>
                        <a:rPr lang="es-CL" sz="2000"/>
                        <a:t>Barreras a la entrada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3934170023"/>
                  </a:ext>
                </a:extLst>
              </a:tr>
              <a:tr h="444149">
                <a:tc>
                  <a:txBody>
                    <a:bodyPr/>
                    <a:lstStyle/>
                    <a:p>
                      <a:r>
                        <a:rPr lang="es-CL" sz="2000"/>
                        <a:t>Barreras a la salida</a:t>
                      </a:r>
                      <a:endParaRPr lang="es-CL" sz="200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tc>
                  <a:txBody>
                    <a:bodyPr/>
                    <a:lstStyle/>
                    <a:p>
                      <a:endParaRPr lang="es-CL" sz="2000" dirty="0">
                        <a:latin typeface="Bahnschrift" panose="020B0502040204020203" pitchFamily="34" charset="0"/>
                      </a:endParaRPr>
                    </a:p>
                  </a:txBody>
                  <a:tcPr marL="100943" marR="100943" marT="50471" marB="50471"/>
                </a:tc>
                <a:extLst>
                  <a:ext uri="{0D108BD9-81ED-4DB2-BD59-A6C34878D82A}">
                    <a16:rowId xmlns:a16="http://schemas.microsoft.com/office/drawing/2014/main" val="179411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4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05CD43-1569-4D5E-A893-324C3BC1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98" y="756954"/>
            <a:ext cx="2748041" cy="1726407"/>
          </a:xfrm>
        </p:spPr>
        <p:txBody>
          <a:bodyPr anchor="ctr">
            <a:normAutofit/>
          </a:bodyPr>
          <a:lstStyle/>
          <a:p>
            <a:pPr algn="ctr"/>
            <a:r>
              <a:rPr lang="es-CL" sz="3600" dirty="0">
                <a:solidFill>
                  <a:srgbClr val="FFFFFF"/>
                </a:solidFill>
                <a:latin typeface="Bahnschrift" panose="020B0502040204020203" pitchFamily="34" charset="0"/>
              </a:rPr>
              <a:t>Bienes públicos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BBBF98D-D554-4857-9465-1C513F442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68211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Semáforo con luz roja&#10;&#10;Descripción generada automáticamente">
            <a:extLst>
              <a:ext uri="{FF2B5EF4-FFF2-40B4-BE49-F238E27FC236}">
                <a16:creationId xmlns:a16="http://schemas.microsoft.com/office/drawing/2014/main" id="{F451882D-95E4-4F1D-9285-E3170EEB6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82918" y="2483361"/>
            <a:ext cx="1925674" cy="137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árbol en un parque&#10;&#10;Descripción generada automáticamente">
            <a:extLst>
              <a:ext uri="{FF2B5EF4-FFF2-40B4-BE49-F238E27FC236}">
                <a16:creationId xmlns:a16="http://schemas.microsoft.com/office/drawing/2014/main" id="{E986F8C7-F058-493C-9409-809B162D6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5021" y="4056255"/>
            <a:ext cx="2301877" cy="1726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28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556B8-61BE-4FC3-8E9A-855DA091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2016276"/>
          </a:xfrm>
        </p:spPr>
        <p:txBody>
          <a:bodyPr>
            <a:normAutofit/>
          </a:bodyPr>
          <a:lstStyle/>
          <a:p>
            <a:r>
              <a:rPr lang="es-CL" sz="4200" dirty="0">
                <a:solidFill>
                  <a:schemeClr val="bg1"/>
                </a:solidFill>
                <a:latin typeface="Bahnschrift" panose="020B0502040204020203" pitchFamily="34" charset="0"/>
              </a:rPr>
              <a:t>Externalidades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49720FF-E607-4130-A234-645F103DA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723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206EAA1-9148-4294-9EF5-874862A3D452}"/>
              </a:ext>
            </a:extLst>
          </p:cNvPr>
          <p:cNvSpPr/>
          <p:nvPr/>
        </p:nvSpPr>
        <p:spPr>
          <a:xfrm>
            <a:off x="5617950" y="5007006"/>
            <a:ext cx="5788241" cy="1438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¿Cuál podría ser un ejemplo de externalidad?</a:t>
            </a:r>
          </a:p>
        </p:txBody>
      </p:sp>
      <p:pic>
        <p:nvPicPr>
          <p:cNvPr id="7" name="Imagen 6" descr="Una imagen de una ciudad&#10;&#10;Descripción generada automáticamente con confianza media">
            <a:extLst>
              <a:ext uri="{FF2B5EF4-FFF2-40B4-BE49-F238E27FC236}">
                <a16:creationId xmlns:a16="http://schemas.microsoft.com/office/drawing/2014/main" id="{3DEF36B5-8E45-410A-972E-9015FAEB1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1576" y="2726489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4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4D0DB-A42E-417E-9C83-D9A90C90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20" y="911116"/>
            <a:ext cx="2748041" cy="1504465"/>
          </a:xfrm>
        </p:spPr>
        <p:txBody>
          <a:bodyPr anchor="ctr">
            <a:normAutofit/>
          </a:bodyPr>
          <a:lstStyle/>
          <a:p>
            <a:pPr algn="ctr"/>
            <a:r>
              <a:rPr lang="es-CL" sz="3600" dirty="0">
                <a:solidFill>
                  <a:srgbClr val="FFFFFF"/>
                </a:solidFill>
                <a:latin typeface="Bahnschrift" panose="020B0502040204020203" pitchFamily="34" charset="0"/>
              </a:rPr>
              <a:t>Información asimétrica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0FA8358-5457-4690-87DE-682E5151A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034348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6BEB4B4-58A5-4997-8FE6-179F45A6E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3422" y="3675668"/>
            <a:ext cx="3520236" cy="19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51C7E7C-1D91-4503-910F-4F2E36F76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68431"/>
              </p:ext>
            </p:extLst>
          </p:nvPr>
        </p:nvGraphicFramePr>
        <p:xfrm>
          <a:off x="130205" y="1716778"/>
          <a:ext cx="11931589" cy="46756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77018">
                  <a:extLst>
                    <a:ext uri="{9D8B030D-6E8A-4147-A177-3AD203B41FA5}">
                      <a16:colId xmlns:a16="http://schemas.microsoft.com/office/drawing/2014/main" val="4247198045"/>
                    </a:ext>
                  </a:extLst>
                </a:gridCol>
                <a:gridCol w="1988598">
                  <a:extLst>
                    <a:ext uri="{9D8B030D-6E8A-4147-A177-3AD203B41FA5}">
                      <a16:colId xmlns:a16="http://schemas.microsoft.com/office/drawing/2014/main" val="4282590579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val="2811995187"/>
                    </a:ext>
                  </a:extLst>
                </a:gridCol>
                <a:gridCol w="1988598">
                  <a:extLst>
                    <a:ext uri="{9D8B030D-6E8A-4147-A177-3AD203B41FA5}">
                      <a16:colId xmlns:a16="http://schemas.microsoft.com/office/drawing/2014/main" val="2437786843"/>
                    </a:ext>
                  </a:extLst>
                </a:gridCol>
              </a:tblGrid>
              <a:tr h="897429">
                <a:tc>
                  <a:txBody>
                    <a:bodyPr/>
                    <a:lstStyle/>
                    <a:p>
                      <a:pPr algn="just"/>
                      <a:endParaRPr lang="es-CL" sz="19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Características</a:t>
                      </a:r>
                      <a:endParaRPr lang="es-CL" sz="19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Causas</a:t>
                      </a:r>
                      <a:endParaRPr lang="es-CL" sz="19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Efectos</a:t>
                      </a:r>
                      <a:endParaRPr lang="es-CL" sz="19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4072825180"/>
                  </a:ext>
                </a:extLst>
              </a:tr>
              <a:tr h="743384">
                <a:tc>
                  <a:txBody>
                    <a:bodyPr/>
                    <a:lstStyle/>
                    <a:p>
                      <a:pPr algn="just"/>
                      <a:r>
                        <a:rPr lang="es-ES" sz="1500" cap="none" spc="0">
                          <a:solidFill>
                            <a:schemeClr val="tx1"/>
                          </a:solidFill>
                        </a:rPr>
                        <a:t>Externalidad negativa de contaminación ambiental por emisiones.</a:t>
                      </a:r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3060723113"/>
                  </a:ext>
                </a:extLst>
              </a:tr>
              <a:tr h="743384">
                <a:tc>
                  <a:txBody>
                    <a:bodyPr/>
                    <a:lstStyle/>
                    <a:p>
                      <a:r>
                        <a:rPr lang="es-CL" sz="1500" cap="none" spc="0">
                          <a:solidFill>
                            <a:schemeClr val="tx1"/>
                          </a:solidFill>
                        </a:rPr>
                        <a:t>Externalidad negativa de contaminación por residuos industriales líquidos.</a:t>
                      </a: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2107765648"/>
                  </a:ext>
                </a:extLst>
              </a:tr>
              <a:tr h="743384">
                <a:tc>
                  <a:txBody>
                    <a:bodyPr/>
                    <a:lstStyle/>
                    <a:p>
                      <a:r>
                        <a:rPr lang="es-ES" sz="1500" cap="none" spc="0" dirty="0">
                          <a:solidFill>
                            <a:schemeClr val="tx1"/>
                          </a:solidFill>
                        </a:rPr>
                        <a:t>Bienes públicos, ¿qué son?, ¿cómo se caracterizan? </a:t>
                      </a:r>
                      <a:endParaRPr lang="es-CL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3520421209"/>
                  </a:ext>
                </a:extLst>
              </a:tr>
              <a:tr h="743384">
                <a:tc>
                  <a:txBody>
                    <a:bodyPr/>
                    <a:lstStyle/>
                    <a:p>
                      <a:r>
                        <a:rPr lang="es-ES" sz="1500" cap="none" spc="0">
                          <a:solidFill>
                            <a:schemeClr val="tx1"/>
                          </a:solidFill>
                        </a:rPr>
                        <a:t>Asimetrías de información en el mercado de seguros de salud</a:t>
                      </a:r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430550022"/>
                  </a:ext>
                </a:extLst>
              </a:tr>
              <a:tr h="743384">
                <a:tc>
                  <a:txBody>
                    <a:bodyPr/>
                    <a:lstStyle/>
                    <a:p>
                      <a:r>
                        <a:rPr lang="es-ES" sz="1500" cap="none" spc="0">
                          <a:solidFill>
                            <a:schemeClr val="tx1"/>
                          </a:solidFill>
                        </a:rPr>
                        <a:t>Asimetrías de información en el mercado de seguros de vehículos motorizados</a:t>
                      </a:r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tc>
                  <a:txBody>
                    <a:bodyPr/>
                    <a:lstStyle/>
                    <a:p>
                      <a:endParaRPr lang="es-CL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8411" marR="158411" marT="158411" marB="158411"/>
                </a:tc>
                <a:extLst>
                  <a:ext uri="{0D108BD9-81ED-4DB2-BD59-A6C34878D82A}">
                    <a16:rowId xmlns:a16="http://schemas.microsoft.com/office/drawing/2014/main" val="132228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77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572</Words>
  <Application>Microsoft Office PowerPoint</Application>
  <PresentationFormat>Panorámica</PresentationFormat>
  <Paragraphs>56</Paragraphs>
  <Slides>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Open Sans</vt:lpstr>
      <vt:lpstr>Wingdings</vt:lpstr>
      <vt:lpstr>Tema de Office</vt:lpstr>
      <vt:lpstr>Fallas de mercado y sus soluciones</vt:lpstr>
      <vt:lpstr>Objetivo</vt:lpstr>
      <vt:lpstr>El mercado y los consumidores</vt:lpstr>
      <vt:lpstr>Equilibrio de precios</vt:lpstr>
      <vt:lpstr>Mercados problemáticos</vt:lpstr>
      <vt:lpstr>Bienes públicos</vt:lpstr>
      <vt:lpstr>Externalidades</vt:lpstr>
      <vt:lpstr>Información asimétrica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Fallas de mercado y sus soluciones</dc:title>
  <dc:creator>Abraham</dc:creator>
  <cp:lastModifiedBy>Carmen Barros Ortega</cp:lastModifiedBy>
  <cp:revision>3</cp:revision>
  <dcterms:created xsi:type="dcterms:W3CDTF">2021-08-13T04:01:39Z</dcterms:created>
  <dcterms:modified xsi:type="dcterms:W3CDTF">2021-08-13T15:49:28Z</dcterms:modified>
</cp:coreProperties>
</file>