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e/kC9s7uRSffr5aSuyyOIpxp5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81C3C2-C9EF-4269-98A5-8036C2172486}">
  <a:tblStyle styleId="{3E81C3C2-C9EF-4269-98A5-8036C2172486}" styleName="Table_0">
    <a:wholeTbl>
      <a:tcTxStyle b="off" i="off">
        <a:font>
          <a:latin typeface="Euphemia"/>
          <a:ea typeface="Euphemia"/>
          <a:cs typeface="Euphemi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8E8"/>
          </a:solidFill>
        </a:fill>
      </a:tcStyle>
    </a:wholeTbl>
    <a:band1H>
      <a:tcTxStyle b="off" i="off"/>
      <a:tcStyle>
        <a:tcBdr/>
        <a:fill>
          <a:solidFill>
            <a:srgbClr val="CFCECD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CECD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Euphemia"/>
          <a:ea typeface="Euphemia"/>
          <a:cs typeface="Euphem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Euphemia"/>
          <a:ea typeface="Euphemia"/>
          <a:cs typeface="Euphem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Euphemia"/>
          <a:ea typeface="Euphemia"/>
          <a:cs typeface="Euphemi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Euphemia"/>
          <a:ea typeface="Euphemia"/>
          <a:cs typeface="Euphemi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DEMANDA</a:t>
            </a:r>
            <a:r>
              <a:rPr lang="en-US" baseline="0" dirty="0"/>
              <a:t> SUJETO 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PRECIO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1 Unidad</c:v>
                </c:pt>
                <c:pt idx="1">
                  <c:v>2 Unidades</c:v>
                </c:pt>
                <c:pt idx="2">
                  <c:v>3 Unidades</c:v>
                </c:pt>
                <c:pt idx="3">
                  <c:v>4 Unidades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D3-405D-80FD-BB6BC7D36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1696832"/>
        <c:axId val="681686016"/>
      </c:lineChart>
      <c:catAx>
        <c:axId val="68169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86016"/>
        <c:crosses val="autoZero"/>
        <c:auto val="1"/>
        <c:lblAlgn val="ctr"/>
        <c:lblOffset val="100"/>
        <c:noMultiLvlLbl val="0"/>
      </c:catAx>
      <c:valAx>
        <c:axId val="6816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968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DEMANDA</a:t>
            </a:r>
            <a:r>
              <a:rPr lang="en-US" baseline="0" dirty="0"/>
              <a:t> SUJETO 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PRECIO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Hoja1!$A$2:$A$10</c:f>
              <c:strCache>
                <c:ptCount val="9"/>
                <c:pt idx="0">
                  <c:v>0 Unidad</c:v>
                </c:pt>
                <c:pt idx="1">
                  <c:v>0 Unidades</c:v>
                </c:pt>
                <c:pt idx="2">
                  <c:v>1 Unidades</c:v>
                </c:pt>
                <c:pt idx="3">
                  <c:v>1 Unidades</c:v>
                </c:pt>
                <c:pt idx="4">
                  <c:v>2 Unidades</c:v>
                </c:pt>
                <c:pt idx="5">
                  <c:v>3 Unidades</c:v>
                </c:pt>
                <c:pt idx="6">
                  <c:v>4 Unidades</c:v>
                </c:pt>
                <c:pt idx="7">
                  <c:v>5 Unidades</c:v>
                </c:pt>
                <c:pt idx="8">
                  <c:v>5 Unidades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3E-48F2-A320-053FFB442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1696832"/>
        <c:axId val="681686016"/>
      </c:lineChart>
      <c:catAx>
        <c:axId val="68169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86016"/>
        <c:crosses val="autoZero"/>
        <c:auto val="1"/>
        <c:lblAlgn val="ctr"/>
        <c:lblOffset val="100"/>
        <c:noMultiLvlLbl val="0"/>
      </c:catAx>
      <c:valAx>
        <c:axId val="6816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968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DEMANDA</a:t>
            </a:r>
            <a:r>
              <a:rPr lang="en-US" baseline="0" dirty="0"/>
              <a:t> SUJETO B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PRECIO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Hoja1!$A$2:$A$10</c:f>
              <c:strCache>
                <c:ptCount val="9"/>
                <c:pt idx="0">
                  <c:v>1 Unidad</c:v>
                </c:pt>
                <c:pt idx="1">
                  <c:v>1 Unidades</c:v>
                </c:pt>
                <c:pt idx="2">
                  <c:v>2 Unidades</c:v>
                </c:pt>
                <c:pt idx="3">
                  <c:v>3 Unidades</c:v>
                </c:pt>
                <c:pt idx="4">
                  <c:v>4 Unidades</c:v>
                </c:pt>
                <c:pt idx="5">
                  <c:v>5 Unidades</c:v>
                </c:pt>
                <c:pt idx="6">
                  <c:v>6 Unidades</c:v>
                </c:pt>
                <c:pt idx="7">
                  <c:v>7 Unidades</c:v>
                </c:pt>
                <c:pt idx="8">
                  <c:v>8 Unidades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7B-4899-8318-8ED390597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1696832"/>
        <c:axId val="681686016"/>
      </c:lineChart>
      <c:catAx>
        <c:axId val="68169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86016"/>
        <c:crosses val="autoZero"/>
        <c:auto val="1"/>
        <c:lblAlgn val="ctr"/>
        <c:lblOffset val="100"/>
        <c:noMultiLvlLbl val="0"/>
      </c:catAx>
      <c:valAx>
        <c:axId val="6816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968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aseline="0" dirty="0"/>
              <a:t>OFERTA SUJETO 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Hoja1!$A$2:$A$10</c:f>
              <c:strCache>
                <c:ptCount val="9"/>
                <c:pt idx="0">
                  <c:v>0 Unidad</c:v>
                </c:pt>
                <c:pt idx="1">
                  <c:v>0 Unidades</c:v>
                </c:pt>
                <c:pt idx="2">
                  <c:v>3 Unidades</c:v>
                </c:pt>
                <c:pt idx="3">
                  <c:v>5 Unidades</c:v>
                </c:pt>
                <c:pt idx="4">
                  <c:v>7 Unidades</c:v>
                </c:pt>
                <c:pt idx="5">
                  <c:v>9 Unidades</c:v>
                </c:pt>
                <c:pt idx="6">
                  <c:v>12 Unidades</c:v>
                </c:pt>
                <c:pt idx="7">
                  <c:v>13 Unidades</c:v>
                </c:pt>
                <c:pt idx="8">
                  <c:v>15 Unidades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33-4B35-AEC0-4D7C5836A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1696832"/>
        <c:axId val="681686016"/>
      </c:lineChart>
      <c:catAx>
        <c:axId val="68169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86016"/>
        <c:crosses val="autoZero"/>
        <c:auto val="1"/>
        <c:lblAlgn val="ctr"/>
        <c:lblOffset val="100"/>
        <c:noMultiLvlLbl val="0"/>
      </c:catAx>
      <c:valAx>
        <c:axId val="6816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968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aseline="0" dirty="0"/>
              <a:t>OFERTA SUJETO 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Hoja1!$A$2:$A$10</c:f>
              <c:strCache>
                <c:ptCount val="9"/>
                <c:pt idx="0">
                  <c:v>0 Unidad</c:v>
                </c:pt>
                <c:pt idx="1">
                  <c:v>0 Unidades</c:v>
                </c:pt>
                <c:pt idx="2">
                  <c:v>3 Unidades</c:v>
                </c:pt>
                <c:pt idx="3">
                  <c:v>5 Unidades</c:v>
                </c:pt>
                <c:pt idx="4">
                  <c:v>7 Unidades</c:v>
                </c:pt>
                <c:pt idx="5">
                  <c:v>9 Unidades</c:v>
                </c:pt>
                <c:pt idx="6">
                  <c:v>12 Unidades</c:v>
                </c:pt>
                <c:pt idx="7">
                  <c:v>13 Unidades</c:v>
                </c:pt>
                <c:pt idx="8">
                  <c:v>15 Unidades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07-4F9B-BAE2-A90BD1944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1696832"/>
        <c:axId val="681686016"/>
      </c:lineChart>
      <c:catAx>
        <c:axId val="68169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86016"/>
        <c:crosses val="autoZero"/>
        <c:auto val="1"/>
        <c:lblAlgn val="ctr"/>
        <c:lblOffset val="100"/>
        <c:noMultiLvlLbl val="0"/>
      </c:catAx>
      <c:valAx>
        <c:axId val="6816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968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aseline="0" dirty="0"/>
              <a:t>OFERTA SUJETO B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Hoja1!$A$2:$A$10</c:f>
              <c:strCache>
                <c:ptCount val="9"/>
                <c:pt idx="0">
                  <c:v>1 Unidad</c:v>
                </c:pt>
                <c:pt idx="1">
                  <c:v>1 Unidades</c:v>
                </c:pt>
                <c:pt idx="2">
                  <c:v>4 Unidades</c:v>
                </c:pt>
                <c:pt idx="3">
                  <c:v>6 Unidades</c:v>
                </c:pt>
                <c:pt idx="4">
                  <c:v>8 Unidades</c:v>
                </c:pt>
                <c:pt idx="5">
                  <c:v>10 Unidades</c:v>
                </c:pt>
                <c:pt idx="6">
                  <c:v>15 Unidades</c:v>
                </c:pt>
                <c:pt idx="7">
                  <c:v>19 Unidades</c:v>
                </c:pt>
                <c:pt idx="8">
                  <c:v>21 Unidades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FD-4829-A472-04A6485FF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1696832"/>
        <c:axId val="681686016"/>
      </c:lineChart>
      <c:catAx>
        <c:axId val="68169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86016"/>
        <c:crosses val="autoZero"/>
        <c:auto val="1"/>
        <c:lblAlgn val="ctr"/>
        <c:lblOffset val="100"/>
        <c:noMultiLvlLbl val="0"/>
      </c:catAx>
      <c:valAx>
        <c:axId val="6816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8169683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 b="1" i="1">
                <a:latin typeface="Arial"/>
                <a:ea typeface="Arial"/>
                <a:cs typeface="Arial"/>
                <a:sym typeface="Arial"/>
              </a:rPr>
              <a:t>NOTA: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 i="1">
                <a:latin typeface="Arial"/>
                <a:ea typeface="Arial"/>
                <a:cs typeface="Arial"/>
                <a:sym typeface="Arial"/>
              </a:rPr>
              <a:t>Para cambiar la imagen de esta diapositiva, seleccione la imagen y elimínela. Después, haga clic en el icono Imágenes del marcador de posición para insertar su propia imagen.</a:t>
            </a:r>
            <a:endParaRPr/>
          </a:p>
        </p:txBody>
      </p:sp>
      <p:sp>
        <p:nvSpPr>
          <p:cNvPr id="118" name="Google Shape;11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/>
              <a:t>https://www.youtube.com/watch?v=oFKGJVlx4OM</a:t>
            </a:r>
            <a:endParaRPr/>
          </a:p>
        </p:txBody>
      </p:sp>
      <p:sp>
        <p:nvSpPr>
          <p:cNvPr id="175" name="Google Shape;17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 con imagen">
  <p:cSld name="Diapositiva de título con image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8" descr="Marcador de posición vacío para agregar una imagen. Haga clic en el marcador de posición y seleccione la imagen que desee agregar."/>
          <p:cNvSpPr>
            <a:spLocks noGrp="1"/>
          </p:cNvSpPr>
          <p:nvPr>
            <p:ph type="pic" idx="2"/>
          </p:nvPr>
        </p:nvSpPr>
        <p:spPr>
          <a:xfrm>
            <a:off x="6981063" y="1310656"/>
            <a:ext cx="5210937" cy="4208604"/>
          </a:xfrm>
          <a:prstGeom prst="rect">
            <a:avLst/>
          </a:prstGeom>
          <a:solidFill>
            <a:srgbClr val="DED9D6"/>
          </a:solidFill>
          <a:ln>
            <a:noFill/>
          </a:ln>
        </p:spPr>
        <p:txBody>
          <a:bodyPr spcFirstLastPara="1" wrap="square" lIns="0" tIns="1005825" rIns="0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8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" name="Google Shape;23;p8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507492" y="1564644"/>
              <a:ext cx="8129016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25;p8"/>
            <p:cNvCxnSpPr/>
            <p:nvPr/>
          </p:nvCxnSpPr>
          <p:spPr>
            <a:xfrm>
              <a:off x="507492" y="1501519"/>
              <a:ext cx="8129016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pic>
        <p:nvPicPr>
          <p:cNvPr id="26" name="Google Shape;2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" name="Google Shape;27;p8"/>
          <p:cNvGrpSpPr/>
          <p:nvPr/>
        </p:nvGrpSpPr>
        <p:grpSpPr>
          <a:xfrm rot="10800000">
            <a:off x="1" y="5645510"/>
            <a:ext cx="12192000" cy="63125"/>
            <a:chOff x="507492" y="1501519"/>
            <a:chExt cx="8129016" cy="63125"/>
          </a:xfrm>
        </p:grpSpPr>
        <p:cxnSp>
          <p:nvCxnSpPr>
            <p:cNvPr id="28" name="Google Shape;28;p8"/>
            <p:cNvCxnSpPr/>
            <p:nvPr/>
          </p:nvCxnSpPr>
          <p:spPr>
            <a:xfrm>
              <a:off x="507492" y="1564644"/>
              <a:ext cx="8129016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" name="Google Shape;29;p8"/>
            <p:cNvCxnSpPr/>
            <p:nvPr/>
          </p:nvCxnSpPr>
          <p:spPr>
            <a:xfrm>
              <a:off x="507492" y="1501519"/>
              <a:ext cx="8129016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" name="Google Shape;30;p8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leyenda" type="picTx">
  <p:cSld name="PICTURE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3396996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6" name="Google Shape;96;p17" descr="Marcador de posición vacío para agregar una imagen. Haga clic en el marcador de posición y seleccione la imagen que desee agregar."/>
          <p:cNvSpPr>
            <a:spLocks noGrp="1"/>
          </p:cNvSpPr>
          <p:nvPr>
            <p:ph type="pic" idx="2"/>
          </p:nvPr>
        </p:nvSpPr>
        <p:spPr>
          <a:xfrm>
            <a:off x="4654671" y="1600199"/>
            <a:ext cx="6430912" cy="457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88700" rIns="0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 rot="5400000">
            <a:off x="3810000" y="-1104900"/>
            <a:ext cx="4572000" cy="9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 rot="5400000">
            <a:off x="7323931" y="2413794"/>
            <a:ext cx="5811838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 rot="5400000">
            <a:off x="2248429" y="-778404"/>
            <a:ext cx="5811838" cy="8098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grpSp>
        <p:nvGrpSpPr>
          <p:cNvPr id="112" name="Google Shape;112;p19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113" name="Google Shape;113;p19"/>
            <p:cNvCxnSpPr/>
            <p:nvPr/>
          </p:nvCxnSpPr>
          <p:spPr>
            <a:xfrm rot="10800000">
              <a:off x="1073150" y="1219201"/>
              <a:ext cx="100584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4" name="Google Shape;114;p19"/>
            <p:cNvCxnSpPr/>
            <p:nvPr/>
          </p:nvCxnSpPr>
          <p:spPr>
            <a:xfrm rot="10800000">
              <a:off x="1073150" y="1282326"/>
              <a:ext cx="100584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contenido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conteni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49149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5pPr>
            <a:lvl6pPr marL="274320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6pPr>
            <a:lvl7pPr marL="320040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7pPr>
            <a:lvl8pPr marL="365760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8pPr>
            <a:lvl9pPr marL="411480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6172200" y="1600200"/>
            <a:ext cx="49149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5pPr>
            <a:lvl6pPr marL="274320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6pPr>
            <a:lvl7pPr marL="320040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7pPr>
            <a:lvl8pPr marL="365760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p11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ED9D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ED9D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DED9D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la sección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2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55" name="Google Shape;55;p12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56" name="Google Shape;56;p12"/>
              <p:cNvCxnSpPr/>
              <p:nvPr/>
            </p:nvCxnSpPr>
            <p:spPr>
              <a:xfrm>
                <a:off x="507492" y="1564644"/>
                <a:ext cx="812901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7" name="Google Shape;57;p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sp>
          <p:nvSpPr>
            <p:cNvPr id="58" name="Google Shape;58;p12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12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60" name="Google Shape;60;p12"/>
              <p:cNvCxnSpPr/>
              <p:nvPr/>
            </p:nvCxnSpPr>
            <p:spPr>
              <a:xfrm>
                <a:off x="507492" y="1564644"/>
                <a:ext cx="812901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1" name="Google Shape;61;p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pic>
        <p:nvPicPr>
          <p:cNvPr id="62" name="Google Shape;6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25880" y="0"/>
            <a:ext cx="1783188" cy="297180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2000"/>
              <a:buNone/>
              <a:defRPr sz="2000">
                <a:solidFill>
                  <a:srgbClr val="96939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1800"/>
              <a:buNone/>
              <a:defRPr sz="1800">
                <a:solidFill>
                  <a:srgbClr val="96939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2"/>
          </p:nvPr>
        </p:nvSpPr>
        <p:spPr>
          <a:xfrm>
            <a:off x="1104900" y="2424112"/>
            <a:ext cx="4919472" cy="374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3"/>
          </p:nvPr>
        </p:nvSpPr>
        <p:spPr>
          <a:xfrm>
            <a:off x="6166110" y="1600200"/>
            <a:ext cx="491947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4"/>
          </p:nvPr>
        </p:nvSpPr>
        <p:spPr>
          <a:xfrm>
            <a:off x="6166110" y="2424112"/>
            <a:ext cx="4919472" cy="374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4384548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2"/>
          </p:nvPr>
        </p:nvSpPr>
        <p:spPr>
          <a:xfrm>
            <a:off x="5641848" y="1600199"/>
            <a:ext cx="5445252" cy="457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1pPr>
            <a:lvl2pPr marL="914400" lvl="1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grpSp>
        <p:nvGrpSpPr>
          <p:cNvPr id="15" name="Google Shape;15;p7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6" name="Google Shape;16;p7"/>
            <p:cNvCxnSpPr/>
            <p:nvPr/>
          </p:nvCxnSpPr>
          <p:spPr>
            <a:xfrm rot="10800000">
              <a:off x="1073150" y="1219201"/>
              <a:ext cx="100584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" name="Google Shape;17;p7"/>
            <p:cNvCxnSpPr/>
            <p:nvPr/>
          </p:nvCxnSpPr>
          <p:spPr>
            <a:xfrm rot="10800000">
              <a:off x="1073150" y="1282326"/>
              <a:ext cx="10058400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"/>
          <p:cNvSpPr txBox="1"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ES"/>
              <a:t>INTERACCIONES DE CONSUMIDORES Y PRODUCTORES EN EL MERCADO </a:t>
            </a:r>
            <a:endParaRPr/>
          </a:p>
        </p:txBody>
      </p:sp>
      <p:sp>
        <p:nvSpPr>
          <p:cNvPr id="121" name="Google Shape;121;p1"/>
          <p:cNvSpPr txBox="1"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dirty="0"/>
              <a:t>ELECTIVO HISTORIA: Economía y sociedad.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dirty="0" err="1"/>
              <a:t>OA</a:t>
            </a:r>
            <a:r>
              <a:rPr lang="es-ES" dirty="0"/>
              <a:t>: 03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dirty="0"/>
              <a:t>Clase </a:t>
            </a:r>
            <a:r>
              <a:rPr lang="es-ES" dirty="0" err="1"/>
              <a:t>N°</a:t>
            </a:r>
            <a:r>
              <a:rPr lang="es-ES" dirty="0"/>
              <a:t> 1-2</a:t>
            </a:r>
            <a:endParaRPr dirty="0"/>
          </a:p>
        </p:txBody>
      </p:sp>
      <p:pic>
        <p:nvPicPr>
          <p:cNvPr id="122" name="Google Shape;122;p1" descr="Libro abierto en una mesa, con estanterías de libros borrosas en el fondo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8890" r="8889"/>
          <a:stretch/>
        </p:blipFill>
        <p:spPr>
          <a:xfrm>
            <a:off x="6981063" y="1297637"/>
            <a:ext cx="5210937" cy="4208604"/>
          </a:xfrm>
          <a:prstGeom prst="rect">
            <a:avLst/>
          </a:prstGeom>
          <a:solidFill>
            <a:srgbClr val="DED9D6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¿Qué factores determinan el desplazamiento de la demanda?</a:t>
            </a:r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body" idx="1"/>
          </p:nvPr>
        </p:nvSpPr>
        <p:spPr>
          <a:xfrm>
            <a:off x="439881" y="1507837"/>
            <a:ext cx="4187537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/>
          </a:bodyPr>
          <a:lstStyle/>
          <a:p>
            <a:pPr marL="457200" lvl="0" indent="-34290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69498"/>
              <a:buChar char="▪"/>
            </a:pPr>
            <a:r>
              <a:rPr lang="es-ES" sz="2800"/>
              <a:t>¿Qué sucede con la cantidad demandada de insulina de una persona que tiene diabetes, si el precio de la insulina sube 20%?  </a:t>
            </a:r>
            <a:endParaRPr/>
          </a:p>
          <a:p>
            <a:pPr marL="457200" lvl="0" indent="-34290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69498"/>
              <a:buChar char="▪"/>
            </a:pPr>
            <a:r>
              <a:rPr lang="es-ES" sz="2800"/>
              <a:t>¿Qué sucede con la cantidad demandada de coca cola si su precio sube 20%?</a:t>
            </a:r>
            <a:endParaRPr/>
          </a:p>
          <a:p>
            <a:pPr marL="457200" lvl="0" indent="-34290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69498"/>
              <a:buChar char="▪"/>
            </a:pPr>
            <a:r>
              <a:rPr lang="es-ES" sz="2800"/>
              <a:t>¿Por qué se diferencian ambas situaciones?</a:t>
            </a:r>
            <a:endParaRPr sz="2800"/>
          </a:p>
        </p:txBody>
      </p:sp>
      <p:pic>
        <p:nvPicPr>
          <p:cNvPr id="185" name="Google Shape;185;p26" descr="Interfaz de usuario gráfica&#10;&#10;Descripción generada automáticamente con confianza m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06203" y="1478993"/>
            <a:ext cx="4096761" cy="521044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6"/>
          <p:cNvSpPr txBox="1"/>
          <p:nvPr/>
        </p:nvSpPr>
        <p:spPr>
          <a:xfrm>
            <a:off x="9559635" y="1579418"/>
            <a:ext cx="2299855" cy="138499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concepto utilizado para describir la capacidad de un bien o servicio para mantener su demanda ante distintos escenario es el de </a:t>
            </a:r>
            <a:r>
              <a:rPr lang="es-E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elasticidad</a:t>
            </a:r>
            <a:r>
              <a:rPr lang="es-E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Oferta individual</a:t>
            </a:r>
            <a:endParaRPr/>
          </a:p>
        </p:txBody>
      </p:sp>
      <p:sp>
        <p:nvSpPr>
          <p:cNvPr id="192" name="Google Shape;192;p23"/>
          <p:cNvSpPr txBox="1">
            <a:spLocks noGrp="1"/>
          </p:cNvSpPr>
          <p:nvPr>
            <p:ph type="body" idx="2"/>
          </p:nvPr>
        </p:nvSpPr>
        <p:spPr>
          <a:xfrm>
            <a:off x="6393873" y="1754911"/>
            <a:ext cx="49149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20000"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97297"/>
              <a:buNone/>
            </a:pPr>
            <a:r>
              <a:rPr lang="es-ES"/>
              <a:t>La oferta es definida en relación al precio de venta del producto (su valoración).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97297"/>
              <a:buNone/>
            </a:pPr>
            <a:r>
              <a:rPr lang="es-ES"/>
              <a:t>Para la oferta individual estamos recogiendo la cantidad de un bien que un oferente esta dispuesto a ofrecer a un determinado precio.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97297"/>
              <a:buNone/>
            </a:pPr>
            <a:r>
              <a:rPr lang="es-ES"/>
              <a:t>¿Cuál es la oferta a un valor de 5 (eje y)?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97297"/>
              <a:buNone/>
            </a:pP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97297"/>
              <a:buNone/>
            </a:pPr>
            <a:r>
              <a:rPr lang="es-ES"/>
              <a:t>Si comparamos este gráfico con los anteriores ¿Cuál es su diferencia?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97297"/>
              <a:buNone/>
            </a:pP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97297"/>
              <a:buNone/>
            </a:pPr>
            <a:r>
              <a:rPr lang="es-ES"/>
              <a:t>¿Qué factores pueden provocar que a ciertos valores la oferta es de 0 unidades?</a:t>
            </a:r>
            <a:endParaRPr/>
          </a:p>
        </p:txBody>
      </p:sp>
      <p:graphicFrame>
        <p:nvGraphicFramePr>
          <p:cNvPr id="193" name="Google Shape;193;p23"/>
          <p:cNvGraphicFramePr/>
          <p:nvPr/>
        </p:nvGraphicFramePr>
        <p:xfrm>
          <a:off x="397164" y="1673576"/>
          <a:ext cx="5486400" cy="465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Oferta total de mercado</a:t>
            </a:r>
            <a:endParaRPr/>
          </a:p>
        </p:txBody>
      </p:sp>
      <p:graphicFrame>
        <p:nvGraphicFramePr>
          <p:cNvPr id="199" name="Google Shape;199;p24"/>
          <p:cNvGraphicFramePr/>
          <p:nvPr/>
        </p:nvGraphicFramePr>
        <p:xfrm>
          <a:off x="397164" y="1673576"/>
          <a:ext cx="4488872" cy="3628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0" name="Google Shape;200;p24"/>
          <p:cNvGraphicFramePr/>
          <p:nvPr/>
        </p:nvGraphicFramePr>
        <p:xfrm>
          <a:off x="5061530" y="1673576"/>
          <a:ext cx="4488871" cy="3628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1" name="Google Shape;201;p24"/>
          <p:cNvSpPr txBox="1"/>
          <p:nvPr/>
        </p:nvSpPr>
        <p:spPr>
          <a:xfrm>
            <a:off x="655782" y="5578764"/>
            <a:ext cx="8894619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 igual que con la demanda, la oferta total es la suma de las unidades que todos los oferentes que participan de un mercado están dispuestos a ofrecer a un determinado precio.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¿Cuál es la oferta total con un valor de 8?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¿Qué factores podrían explicar que el sujeto B ofrece mayor cantidad de unidades que el sujeto A?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¿ Qué factores determinan el desplazamiento de la oferta?</a:t>
            </a:r>
            <a:endParaRPr/>
          </a:p>
        </p:txBody>
      </p:sp>
      <p:pic>
        <p:nvPicPr>
          <p:cNvPr id="207" name="Google Shape;207;p25" title="Desplazamiento curva de oferta | Cap. 4 - Microeconomí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8600" y="1530095"/>
            <a:ext cx="9292750" cy="525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Actividad</a:t>
            </a:r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body" idx="1"/>
          </p:nvPr>
        </p:nvSpPr>
        <p:spPr>
          <a:xfrm>
            <a:off x="1104138" y="134735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lnSpcReduction="1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Selecciona 3 bienes  de uso cotidiano y revisa en internet sus valores actuales.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Considerando ese valor inicial, realiza un gráfico para cada uno de estos productos con las variables precio y cantidad de unidades que estás dispuesto/a a consumir. 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Para los precios, comienza con el valor actual y elevalo en rangos de un 10% un total de 5 veces.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Luego compara los 3 gráficos y responde: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¿Qué conclusiones puedo sacar de mi propia demanda a partir de estos gráficos?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¿Cuál es el producto que muestra mayor elasticidad? ¿A qué se debe esto?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</a:pPr>
            <a:r>
              <a:rPr lang="es-ES"/>
              <a:t>¿Qué factores subyacentes podrían modificar tu demanda en cada producto? Justifica.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/>
              <a:t>Objetivo</a:t>
            </a:r>
            <a:endParaRPr/>
          </a:p>
        </p:txBody>
      </p:sp>
      <p:sp>
        <p:nvSpPr>
          <p:cNvPr id="129" name="Google Shape;129;p2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s-ES"/>
              <a:t>Explicar el funcionamiento de la demanda en los mercados considerando demanda total, individual y relación con la curva de precios.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Recordemos</a:t>
            </a: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1104900" y="1958109"/>
            <a:ext cx="9980682" cy="439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¿Qué es el mercado?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¿Qué agentes interactúan en él?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¿Con qué objetivo interactúan?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</a:pPr>
            <a:r>
              <a:rPr lang="es-ES"/>
              <a:t>¿Cómo interactúan?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>
            <a:spLocks noGrp="1"/>
          </p:cNvSpPr>
          <p:nvPr>
            <p:ph type="title"/>
          </p:nvPr>
        </p:nvSpPr>
        <p:spPr>
          <a:xfrm>
            <a:off x="1176550" y="204731"/>
            <a:ext cx="99807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/>
              <a:t>¿Cómo se establece la demanda?</a:t>
            </a:r>
            <a:endParaRPr/>
          </a:p>
        </p:txBody>
      </p:sp>
      <p:graphicFrame>
        <p:nvGraphicFramePr>
          <p:cNvPr id="141" name="Google Shape;141;p3"/>
          <p:cNvGraphicFramePr/>
          <p:nvPr/>
        </p:nvGraphicFramePr>
        <p:xfrm>
          <a:off x="1103382" y="145758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{3E81C3C2-C9EF-4269-98A5-8036C2172486}</a:tableStyleId>
              </a:tblPr>
              <a:tblGrid>
                <a:gridCol w="30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Precio de barra de chocolates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Número de estudiantes que compran 1 barra de chocolate a este precio: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10000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5000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3500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2000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1500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7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1000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9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500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9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ES" sz="1800" u="none" strike="noStrike" cap="none"/>
                        <a:t>Total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2" name="Google Shape;142;p3"/>
          <p:cNvSpPr/>
          <p:nvPr/>
        </p:nvSpPr>
        <p:spPr>
          <a:xfrm>
            <a:off x="205760" y="5437278"/>
            <a:ext cx="9982200" cy="1241571"/>
          </a:xfrm>
          <a:prstGeom prst="rect">
            <a:avLst/>
          </a:prstGeom>
          <a:solidFill>
            <a:schemeClr val="accent1"/>
          </a:solidFill>
          <a:ln w="48000" cap="flat" cmpd="thickThin">
            <a:solidFill>
              <a:srgbClr val="3B34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grupo de quienes interactúan en el mercado representa la demanda? - ¿Qué importancia tiene el concepto de demanda para entender las interacciones que se dan en el mercado? 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3" descr="Text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2164419">
            <a:off x="8107419" y="1931068"/>
            <a:ext cx="4226963" cy="236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76900" y="4597100"/>
            <a:ext cx="2081750" cy="208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998068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ES"/>
              <a:t>DEMANDA TOTAL: suma de lo que todos los consumidores de ese bien están dispuestos a comprar a cada precio.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ES"/>
              <a:t>DEMANDA INDIVIDUAL: refleja lo que una persona está dispuesta a pagar por cada unidad de un bien.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ES"/>
              <a:t>Dada la ley de utilidad marginal decreciente, a medida que aumenta el consumo, la valoración de las unidades adicionales disminuye. Esto se traduce en una menor disposición a pagar por unidades adicionales y se refleja en la pendiente negativa de la curva de demanda.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Demanda individual</a:t>
            </a:r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2"/>
          </p:nvPr>
        </p:nvSpPr>
        <p:spPr>
          <a:xfrm>
            <a:off x="6095241" y="2274455"/>
            <a:ext cx="4914900" cy="2694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85000" lnSpcReduction="20000"/>
          </a:bodyPr>
          <a:lstStyle/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05882"/>
              <a:buNone/>
            </a:pPr>
            <a:r>
              <a:rPr lang="es-ES"/>
              <a:t>Es la cantidad de un bien determinado que una persona está dispuesta a consumir según su precio.</a:t>
            </a:r>
            <a:endParaRPr/>
          </a:p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05882"/>
              <a:buNone/>
            </a:pPr>
            <a:endParaRPr/>
          </a:p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05882"/>
              <a:buNone/>
            </a:pPr>
            <a:r>
              <a:rPr lang="es-ES"/>
              <a:t>En la medida que el precio disminuye, la cantidad a consumir será mayor.</a:t>
            </a:r>
            <a:endParaRPr/>
          </a:p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05882"/>
              <a:buNone/>
            </a:pPr>
            <a:endParaRPr/>
          </a:p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05882"/>
              <a:buNone/>
            </a:pPr>
            <a:r>
              <a:rPr lang="es-ES"/>
              <a:t>La curva, en este caso, es descendente</a:t>
            </a:r>
            <a:endParaRPr/>
          </a:p>
        </p:txBody>
      </p:sp>
      <p:graphicFrame>
        <p:nvGraphicFramePr>
          <p:cNvPr id="156" name="Google Shape;156;p21"/>
          <p:cNvGraphicFramePr/>
          <p:nvPr/>
        </p:nvGraphicFramePr>
        <p:xfrm>
          <a:off x="1268519" y="1784412"/>
          <a:ext cx="4342168" cy="3852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Demanda total de mercado</a:t>
            </a:r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body" idx="2"/>
          </p:nvPr>
        </p:nvSpPr>
        <p:spPr>
          <a:xfrm>
            <a:off x="8174181" y="1812121"/>
            <a:ext cx="3685309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s-ES"/>
              <a:t>Es la suma de todas las unidades que los distintos consumidores están dispuestos a obtener ante un precio determinado.</a:t>
            </a:r>
            <a:endParaRPr/>
          </a:p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s-ES"/>
              <a:t>¿Cuál es la demanda total de mercado con un valor de 5 por unidad?</a:t>
            </a:r>
            <a:endParaRPr/>
          </a:p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114300" lvl="0" indent="0" algn="just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rPr lang="es-ES"/>
              <a:t>¿Qué factores pueden generar las diferencias entre ambos gráficos?</a:t>
            </a:r>
            <a:endParaRPr/>
          </a:p>
        </p:txBody>
      </p:sp>
      <p:graphicFrame>
        <p:nvGraphicFramePr>
          <p:cNvPr id="163" name="Google Shape;163;p22"/>
          <p:cNvGraphicFramePr/>
          <p:nvPr/>
        </p:nvGraphicFramePr>
        <p:xfrm>
          <a:off x="224810" y="1812121"/>
          <a:ext cx="3488208" cy="465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4" name="Google Shape;164;p22"/>
          <p:cNvGraphicFramePr/>
          <p:nvPr/>
        </p:nvGraphicFramePr>
        <p:xfrm>
          <a:off x="4157932" y="1812121"/>
          <a:ext cx="3488208" cy="465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"/>
          <p:cNvSpPr txBox="1"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ES"/>
              <a:t>Diseño de dos objetos con tabla</a:t>
            </a:r>
            <a:endParaRPr/>
          </a:p>
        </p:txBody>
      </p:sp>
      <p:pic>
        <p:nvPicPr>
          <p:cNvPr id="171" name="Google Shape;171;p6" descr="Diagrama, Gráfico de líneas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2495" t="2939" r="5317" b="11567"/>
          <a:stretch/>
        </p:blipFill>
        <p:spPr>
          <a:xfrm>
            <a:off x="2692867" y="1708455"/>
            <a:ext cx="6392411" cy="4446165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"/>
          <p:cNvSpPr txBox="1">
            <a:spLocks noGrp="1"/>
          </p:cNvSpPr>
          <p:nvPr>
            <p:ph type="title"/>
          </p:nvPr>
        </p:nvSpPr>
        <p:spPr>
          <a:xfrm>
            <a:off x="2978179" y="587728"/>
            <a:ext cx="6235641" cy="49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rPr lang="es-ES"/>
              <a:t>Determinantes de la curva de demanda</a:t>
            </a:r>
            <a:endParaRPr/>
          </a:p>
        </p:txBody>
      </p:sp>
      <p:pic>
        <p:nvPicPr>
          <p:cNvPr id="178" name="Google Shape;178;p5" title="FACTORES DETERMINANTES DE LA DEMANDA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049497" y="1625367"/>
            <a:ext cx="8091488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teratura académica 16 ×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Panorámica</PresentationFormat>
  <Paragraphs>87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Noto Sans Symbols</vt:lpstr>
      <vt:lpstr>Literatura académica 16 × 9</vt:lpstr>
      <vt:lpstr>INTERACCIONES DE CONSUMIDORES Y PRODUCTORES EN EL MERCADO </vt:lpstr>
      <vt:lpstr>Objetivo</vt:lpstr>
      <vt:lpstr>Recordemos</vt:lpstr>
      <vt:lpstr>¿Cómo se establece la demanda?</vt:lpstr>
      <vt:lpstr>Presentación de PowerPoint</vt:lpstr>
      <vt:lpstr>Demanda individual</vt:lpstr>
      <vt:lpstr>Demanda total de mercado</vt:lpstr>
      <vt:lpstr>Diseño de dos objetos con tabla</vt:lpstr>
      <vt:lpstr>Determinantes de la curva de demanda</vt:lpstr>
      <vt:lpstr>¿Qué factores determinan el desplazamiento de la demanda?</vt:lpstr>
      <vt:lpstr>Oferta individual</vt:lpstr>
      <vt:lpstr>Oferta total de mercado</vt:lpstr>
      <vt:lpstr>¿ Qué factores determinan el desplazamiento de la oferta?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INTERACCIONES DE CONSUMIDORES Y PRODUCTORES EN EL MERCADO </dc:title>
  <dc:creator>Abraham</dc:creator>
  <cp:lastModifiedBy>Carmen Barros Ortega</cp:lastModifiedBy>
  <cp:revision>1</cp:revision>
  <dcterms:created xsi:type="dcterms:W3CDTF">2021-06-25T03:35:39Z</dcterms:created>
  <dcterms:modified xsi:type="dcterms:W3CDTF">2021-08-02T15:38:19Z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