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qtpd3p1LwEMocJgmTUThdXqar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https://www.youtube.com/watch?v=bR2X6sqsAiY</a:t>
            </a: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3"/>
        <p:cNvGrpSpPr/>
        <p:nvPr/>
      </p:nvGrpSpPr>
      <p:grpSpPr>
        <a:xfrm>
          <a:off x="0" y="0"/>
          <a:ext cx="0" cy="0"/>
          <a:chOff x="0" y="0"/>
          <a:chExt cx="0" cy="0"/>
        </a:xfrm>
      </p:grpSpPr>
      <p:sp>
        <p:nvSpPr>
          <p:cNvPr id="84" name="Google Shape;8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8"/>
          <p:cNvSpPr>
            <a:spLocks noGrp="1"/>
          </p:cNvSpPr>
          <p:nvPr>
            <p:ph type="pic" idx="2"/>
          </p:nvPr>
        </p:nvSpPr>
        <p:spPr>
          <a:xfrm>
            <a:off x="5183188" y="987425"/>
            <a:ext cx="6172200" cy="4873625"/>
          </a:xfrm>
          <a:prstGeom prst="rect">
            <a:avLst/>
          </a:prstGeom>
          <a:noFill/>
          <a:ln>
            <a:noFill/>
          </a:ln>
        </p:spPr>
      </p:sp>
      <p:sp>
        <p:nvSpPr>
          <p:cNvPr id="86" name="Google Shape;8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9"/>
        <p:cNvGrpSpPr/>
        <p:nvPr/>
      </p:nvGrpSpPr>
      <p:grpSpPr>
        <a:xfrm>
          <a:off x="0" y="0"/>
          <a:ext cx="0" cy="0"/>
          <a:chOff x="0" y="0"/>
          <a:chExt cx="0" cy="0"/>
        </a:xfrm>
      </p:grpSpPr>
      <p:sp>
        <p:nvSpPr>
          <p:cNvPr id="40" name="Google Shape;40;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1"/>
        <p:cNvGrpSpPr/>
        <p:nvPr/>
      </p:nvGrpSpPr>
      <p:grpSpPr>
        <a:xfrm>
          <a:off x="0" y="0"/>
          <a:ext cx="0" cy="0"/>
          <a:chOff x="0" y="0"/>
          <a:chExt cx="0" cy="0"/>
        </a:xfrm>
      </p:grpSpPr>
      <p:sp>
        <p:nvSpPr>
          <p:cNvPr id="52" name="Google Shape;5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2"/>
        <p:cNvGrpSpPr/>
        <p:nvPr/>
      </p:nvGrpSpPr>
      <p:grpSpPr>
        <a:xfrm>
          <a:off x="0" y="0"/>
          <a:ext cx="0" cy="0"/>
          <a:chOff x="0" y="0"/>
          <a:chExt cx="0" cy="0"/>
        </a:xfrm>
      </p:grpSpPr>
      <p:sp>
        <p:nvSpPr>
          <p:cNvPr id="73" name="Google Shape;7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centroderecursos.educarchile.cl/handle/20.500.12246/4059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freecat/469841315"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5"/>
        <p:cNvGrpSpPr/>
        <p:nvPr/>
      </p:nvGrpSpPr>
      <p:grpSpPr>
        <a:xfrm>
          <a:off x="0" y="0"/>
          <a:ext cx="0" cy="0"/>
          <a:chOff x="0" y="0"/>
          <a:chExt cx="0" cy="0"/>
        </a:xfrm>
      </p:grpSpPr>
      <p:sp>
        <p:nvSpPr>
          <p:cNvPr id="106" name="Google Shape;106;p1"/>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7" name="Google Shape;107;p1"/>
          <p:cNvPicPr preferRelativeResize="0"/>
          <p:nvPr/>
        </p:nvPicPr>
        <p:blipFill rotWithShape="1">
          <a:blip r:embed="rId3">
            <a:alphaModFix amt="50000"/>
          </a:blip>
          <a:srcRect t="10810" b="16374"/>
          <a:stretch/>
        </p:blipFill>
        <p:spPr>
          <a:xfrm>
            <a:off x="20" y="1"/>
            <a:ext cx="12191980" cy="6857999"/>
          </a:xfrm>
          <a:prstGeom prst="rect">
            <a:avLst/>
          </a:prstGeom>
          <a:noFill/>
          <a:ln>
            <a:noFill/>
          </a:ln>
        </p:spPr>
      </p:pic>
      <p:sp>
        <p:nvSpPr>
          <p:cNvPr id="108" name="Google Shape;108;p1"/>
          <p:cNvSpPr txBox="1">
            <a:spLocks noGrp="1"/>
          </p:cNvSpPr>
          <p:nvPr>
            <p:ph type="ctrTitle"/>
          </p:nvPr>
        </p:nvSpPr>
        <p:spPr>
          <a:xfrm>
            <a:off x="1524000" y="1122362"/>
            <a:ext cx="9144000" cy="29005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es-ES" dirty="0">
                <a:solidFill>
                  <a:srgbClr val="FFFFFF"/>
                </a:solidFill>
              </a:rPr>
              <a:t>Revolución Industrial: Impacto medioambiental</a:t>
            </a:r>
            <a:endParaRPr dirty="0">
              <a:solidFill>
                <a:srgbClr val="FFFFFF"/>
              </a:solidFill>
            </a:endParaRPr>
          </a:p>
        </p:txBody>
      </p:sp>
      <p:sp>
        <p:nvSpPr>
          <p:cNvPr id="109" name="Google Shape;109;p1"/>
          <p:cNvSpPr txBox="1">
            <a:spLocks noGrp="1"/>
          </p:cNvSpPr>
          <p:nvPr>
            <p:ph type="subTitle" idx="1"/>
          </p:nvPr>
        </p:nvSpPr>
        <p:spPr>
          <a:xfrm>
            <a:off x="1524000" y="4159404"/>
            <a:ext cx="9144000" cy="17333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1600"/>
              <a:buNone/>
            </a:pPr>
            <a:r>
              <a:rPr lang="es-ES" sz="1600" dirty="0">
                <a:solidFill>
                  <a:srgbClr val="FFFFFF"/>
                </a:solidFill>
              </a:rPr>
              <a:t>Historia-Primero Medio</a:t>
            </a:r>
            <a:endParaRPr dirty="0"/>
          </a:p>
          <a:p>
            <a:pPr marL="0" lvl="0" indent="0" algn="ctr" rtl="0">
              <a:lnSpc>
                <a:spcPct val="90000"/>
              </a:lnSpc>
              <a:spcBef>
                <a:spcPts val="1000"/>
              </a:spcBef>
              <a:spcAft>
                <a:spcPts val="0"/>
              </a:spcAft>
              <a:buClr>
                <a:srgbClr val="FFFFFF"/>
              </a:buClr>
              <a:buSzPts val="1600"/>
              <a:buNone/>
            </a:pPr>
            <a:r>
              <a:rPr lang="es-ES" sz="1600" dirty="0" err="1">
                <a:solidFill>
                  <a:srgbClr val="FFFFFF"/>
                </a:solidFill>
              </a:rPr>
              <a:t>OA</a:t>
            </a:r>
            <a:r>
              <a:rPr lang="es-ES" sz="1600" dirty="0">
                <a:solidFill>
                  <a:srgbClr val="FFFFFF"/>
                </a:solidFill>
              </a:rPr>
              <a:t> 05 y 25 Profesor: Abraham López</a:t>
            </a:r>
          </a:p>
          <a:p>
            <a:pPr marL="0" lvl="0" indent="0" algn="ctr" rtl="0">
              <a:lnSpc>
                <a:spcPct val="90000"/>
              </a:lnSpc>
              <a:spcBef>
                <a:spcPts val="1000"/>
              </a:spcBef>
              <a:spcAft>
                <a:spcPts val="0"/>
              </a:spcAft>
              <a:buClr>
                <a:srgbClr val="FFFFFF"/>
              </a:buClr>
              <a:buSzPts val="1600"/>
              <a:buNone/>
            </a:pPr>
            <a:r>
              <a:rPr lang="es-ES" sz="1600" dirty="0">
                <a:solidFill>
                  <a:srgbClr val="FFFFFF"/>
                </a:solidFill>
              </a:rPr>
              <a:t>Clase </a:t>
            </a:r>
            <a:r>
              <a:rPr lang="es-ES" sz="1600" dirty="0" err="1">
                <a:solidFill>
                  <a:srgbClr val="FFFFFF"/>
                </a:solidFill>
              </a:rPr>
              <a:t>N°</a:t>
            </a:r>
            <a:r>
              <a:rPr lang="es-ES" sz="1600" dirty="0">
                <a:solidFill>
                  <a:srgbClr val="FFFFFF"/>
                </a:solidFill>
              </a:rPr>
              <a:t> 13</a:t>
            </a:r>
            <a:endParaRPr dirty="0"/>
          </a:p>
        </p:txBody>
      </p:sp>
      <p:sp>
        <p:nvSpPr>
          <p:cNvPr id="110" name="Google Shape;110;p1"/>
          <p:cNvSpPr txBox="1"/>
          <p:nvPr/>
        </p:nvSpPr>
        <p:spPr>
          <a:xfrm>
            <a:off x="9844883" y="6657945"/>
            <a:ext cx="2347117"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Esta foto</a:t>
            </a:r>
            <a:r>
              <a:rPr lang="es-ES" sz="700" b="0" i="0" u="none" strike="noStrike" cap="none">
                <a:solidFill>
                  <a:srgbClr val="FFFFFF"/>
                </a:solidFill>
                <a:latin typeface="Calibri"/>
                <a:ea typeface="Calibri"/>
                <a:cs typeface="Calibri"/>
                <a:sym typeface="Calibri"/>
              </a:rPr>
              <a:t> de Autor desconocido está bajo licencia </a:t>
            </a:r>
            <a:r>
              <a:rPr lang="es-E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BY-NC</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1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25" name="Google Shape;225;p10"/>
          <p:cNvGrpSpPr/>
          <p:nvPr/>
        </p:nvGrpSpPr>
        <p:grpSpPr>
          <a:xfrm>
            <a:off x="4" y="1216597"/>
            <a:ext cx="731521" cy="673460"/>
            <a:chOff x="3940602" y="308034"/>
            <a:chExt cx="2116791" cy="3428999"/>
          </a:xfrm>
        </p:grpSpPr>
        <p:sp>
          <p:nvSpPr>
            <p:cNvPr id="226" name="Google Shape;226;p10"/>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10"/>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10"/>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9" name="Google Shape;229;p10"/>
          <p:cNvSpPr/>
          <p:nvPr/>
        </p:nvSpPr>
        <p:spPr>
          <a:xfrm>
            <a:off x="640079" y="613954"/>
            <a:ext cx="10907487" cy="189411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10"/>
          <p:cNvSpPr txBox="1">
            <a:spLocks noGrp="1"/>
          </p:cNvSpPr>
          <p:nvPr>
            <p:ph type="title"/>
          </p:nvPr>
        </p:nvSpPr>
        <p:spPr>
          <a:xfrm>
            <a:off x="1043631" y="809898"/>
            <a:ext cx="9942716" cy="1554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s-ES" sz="4800"/>
              <a:t>Reflexionemos</a:t>
            </a:r>
            <a:endParaRPr sz="4800"/>
          </a:p>
        </p:txBody>
      </p:sp>
      <p:sp>
        <p:nvSpPr>
          <p:cNvPr id="231" name="Google Shape;231;p10"/>
          <p:cNvSpPr txBox="1">
            <a:spLocks noGrp="1"/>
          </p:cNvSpPr>
          <p:nvPr>
            <p:ph type="body" idx="1"/>
          </p:nvPr>
        </p:nvSpPr>
        <p:spPr>
          <a:xfrm>
            <a:off x="1043632" y="2911884"/>
            <a:ext cx="9787125" cy="32302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s-ES" sz="2400"/>
              <a:t>¿Qué efectos ha tenido sobre la vida en el planeta el mantener esta forma de progreso?</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es-ES" sz="2400"/>
              <a:t>¿Crees que la humanidad ha tomado medidas para disminuir el impacto de la actividad industrial?</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es-ES" sz="2400"/>
              <a:t>¿Has oído hablar del “desarrollo sostenible”?</a:t>
            </a:r>
            <a:endParaRPr/>
          </a:p>
          <a:p>
            <a:pPr marL="0" lvl="0" indent="0" algn="l" rtl="0">
              <a:lnSpc>
                <a:spcPct val="90000"/>
              </a:lnSpc>
              <a:spcBef>
                <a:spcPts val="1000"/>
              </a:spcBef>
              <a:spcAft>
                <a:spcPts val="0"/>
              </a:spcAft>
              <a:buClr>
                <a:schemeClr val="dk1"/>
              </a:buClr>
              <a:buSzPts val="2400"/>
              <a:buNone/>
            </a:pPr>
            <a:endParaRPr sz="2400"/>
          </a:p>
        </p:txBody>
      </p:sp>
      <p:cxnSp>
        <p:nvCxnSpPr>
          <p:cNvPr id="232" name="Google Shape;232;p10"/>
          <p:cNvCxnSpPr/>
          <p:nvPr/>
        </p:nvCxnSpPr>
        <p:spPr>
          <a:xfrm rot="10800000">
            <a:off x="838200" y="6485313"/>
            <a:ext cx="10515600" cy="0"/>
          </a:xfrm>
          <a:prstGeom prst="straightConnector1">
            <a:avLst/>
          </a:prstGeom>
          <a:noFill/>
          <a:ln w="57150" cap="flat" cmpd="sng">
            <a:solidFill>
              <a:schemeClr val="accent4"/>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36"/>
        <p:cNvGrpSpPr/>
        <p:nvPr/>
      </p:nvGrpSpPr>
      <p:grpSpPr>
        <a:xfrm>
          <a:off x="0" y="0"/>
          <a:ext cx="0" cy="0"/>
          <a:chOff x="0" y="0"/>
          <a:chExt cx="0" cy="0"/>
        </a:xfrm>
      </p:grpSpPr>
      <p:sp>
        <p:nvSpPr>
          <p:cNvPr id="237" name="Google Shape;237;p11"/>
          <p:cNvSpPr/>
          <p:nvPr/>
        </p:nvSpPr>
        <p:spPr>
          <a:xfrm>
            <a:off x="0" y="0"/>
            <a:ext cx="12188952"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11"/>
          <p:cNvSpPr txBox="1">
            <a:spLocks noGrp="1"/>
          </p:cNvSpPr>
          <p:nvPr>
            <p:ph type="title"/>
          </p:nvPr>
        </p:nvSpPr>
        <p:spPr>
          <a:xfrm>
            <a:off x="838200" y="963877"/>
            <a:ext cx="3494362" cy="493024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400"/>
              <a:buFont typeface="Calibri"/>
              <a:buNone/>
            </a:pPr>
            <a:r>
              <a:rPr lang="es-ES"/>
              <a:t>¿Qué es el desarrollo?</a:t>
            </a:r>
            <a:endParaRPr/>
          </a:p>
        </p:txBody>
      </p:sp>
      <p:cxnSp>
        <p:nvCxnSpPr>
          <p:cNvPr id="239" name="Google Shape;239;p11"/>
          <p:cNvCxnSpPr/>
          <p:nvPr/>
        </p:nvCxnSpPr>
        <p:spPr>
          <a:xfrm>
            <a:off x="4654296" y="2057400"/>
            <a:ext cx="0" cy="2743200"/>
          </a:xfrm>
          <a:prstGeom prst="straightConnector1">
            <a:avLst/>
          </a:prstGeom>
          <a:noFill/>
          <a:ln w="15875" cap="flat" cmpd="sng">
            <a:solidFill>
              <a:schemeClr val="lt1"/>
            </a:solidFill>
            <a:prstDash val="solid"/>
            <a:miter lim="800000"/>
            <a:headEnd type="none" w="sm" len="sm"/>
            <a:tailEnd type="none" w="sm" len="sm"/>
          </a:ln>
        </p:spPr>
      </p:cxnSp>
      <p:sp>
        <p:nvSpPr>
          <p:cNvPr id="240" name="Google Shape;240;p11"/>
          <p:cNvSpPr txBox="1">
            <a:spLocks noGrp="1"/>
          </p:cNvSpPr>
          <p:nvPr>
            <p:ph type="body" idx="1"/>
          </p:nvPr>
        </p:nvSpPr>
        <p:spPr>
          <a:xfrm>
            <a:off x="4976031" y="963877"/>
            <a:ext cx="6377769" cy="493024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lt1"/>
              </a:buClr>
              <a:buSzPts val="2000"/>
              <a:buNone/>
            </a:pPr>
            <a:r>
              <a:rPr lang="es-ES" sz="2000"/>
              <a:t>“El desarrollo económico según el significado del diccionario es la evolución progresiva de una economía hacia mejores niveles de vida”(Scafati).</a:t>
            </a:r>
            <a:endParaRPr/>
          </a:p>
          <a:p>
            <a:pPr marL="0" lvl="0" indent="0" algn="just" rtl="0">
              <a:lnSpc>
                <a:spcPct val="90000"/>
              </a:lnSpc>
              <a:spcBef>
                <a:spcPts val="1000"/>
              </a:spcBef>
              <a:spcAft>
                <a:spcPts val="0"/>
              </a:spcAft>
              <a:buClr>
                <a:schemeClr val="lt1"/>
              </a:buClr>
              <a:buSzPts val="2000"/>
              <a:buNone/>
            </a:pPr>
            <a:r>
              <a:rPr lang="es-ES" sz="2000"/>
              <a:t>El progreso económico, finalmente, a diferencia del anterior significa, etimológicamente (del latín progressus), la acción de ir hacia adelante. </a:t>
            </a:r>
            <a:endParaRPr/>
          </a:p>
          <a:p>
            <a:pPr marL="0" lvl="0" indent="0" algn="just" rtl="0">
              <a:lnSpc>
                <a:spcPct val="90000"/>
              </a:lnSpc>
              <a:spcBef>
                <a:spcPts val="1000"/>
              </a:spcBef>
              <a:spcAft>
                <a:spcPts val="0"/>
              </a:spcAft>
              <a:buClr>
                <a:schemeClr val="lt1"/>
              </a:buClr>
              <a:buSzPts val="2000"/>
              <a:buNone/>
            </a:pPr>
            <a:r>
              <a:rPr lang="es-ES" sz="2000"/>
              <a:t>Se considera que el progreso conduce a mejorar la vida del hombre mediante el aumento de los bienes y servicios puestos a su disposición. Motivo por el cual se puede afirmar que no son sinónimos aunque tiene una relación de influencia. Se puede iniciar hablando del desarrollo, el cual se entiende como, la condición de vida de una sociedad en la cual las necesidades auténticas de los grupos o individuos se satisfacen mediante la utilización racional, es decir sostenida, de los recursos y los sistemas naturales.”</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12"/>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1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247" name="Google Shape;247;p12"/>
          <p:cNvPicPr preferRelativeResize="0"/>
          <p:nvPr/>
        </p:nvPicPr>
        <p:blipFill rotWithShape="1">
          <a:blip r:embed="rId3">
            <a:alphaModFix amt="80000"/>
          </a:blip>
          <a:srcRect t="15094"/>
          <a:stretch/>
        </p:blipFill>
        <p:spPr>
          <a:xfrm>
            <a:off x="-1" y="10"/>
            <a:ext cx="12192001" cy="6857990"/>
          </a:xfrm>
          <a:prstGeom prst="rect">
            <a:avLst/>
          </a:prstGeom>
          <a:noFill/>
          <a:ln>
            <a:noFill/>
          </a:ln>
        </p:spPr>
      </p:pic>
      <p:sp>
        <p:nvSpPr>
          <p:cNvPr id="248" name="Google Shape;248;p12"/>
          <p:cNvSpPr txBox="1">
            <a:spLocks noGrp="1"/>
          </p:cNvSpPr>
          <p:nvPr>
            <p:ph type="title"/>
          </p:nvPr>
        </p:nvSpPr>
        <p:spPr>
          <a:xfrm>
            <a:off x="1198181" y="1122363"/>
            <a:ext cx="9795637" cy="222077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00"/>
              </a:buClr>
              <a:buSzPts val="5200"/>
              <a:buFont typeface="Calibri"/>
              <a:buNone/>
            </a:pPr>
            <a:r>
              <a:rPr lang="es-ES" sz="5200" b="1" cap="none">
                <a:solidFill>
                  <a:srgbClr val="000000"/>
                </a:solidFill>
              </a:rPr>
              <a:t>SOSTENIBILIDAD Y SUSTENTABILIDAD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13"/>
          <p:cNvSpPr/>
          <p:nvPr/>
        </p:nvSpPr>
        <p:spPr>
          <a:xfrm>
            <a:off x="3048" y="4293"/>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13"/>
          <p:cNvSpPr/>
          <p:nvPr/>
        </p:nvSpPr>
        <p:spPr>
          <a:xfrm>
            <a:off x="0" y="-4"/>
            <a:ext cx="4167268" cy="685800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5" name="Google Shape;255;p13"/>
          <p:cNvSpPr txBox="1">
            <a:spLocks noGrp="1"/>
          </p:cNvSpPr>
          <p:nvPr>
            <p:ph type="title"/>
          </p:nvPr>
        </p:nvSpPr>
        <p:spPr>
          <a:xfrm>
            <a:off x="686834" y="591344"/>
            <a:ext cx="3200400" cy="55856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s-ES">
                <a:solidFill>
                  <a:srgbClr val="FFFFFF"/>
                </a:solidFill>
              </a:rPr>
              <a:t>Definiciones</a:t>
            </a:r>
            <a:endParaRPr>
              <a:solidFill>
                <a:srgbClr val="FFFFFF"/>
              </a:solidFill>
            </a:endParaRPr>
          </a:p>
        </p:txBody>
      </p:sp>
      <p:sp>
        <p:nvSpPr>
          <p:cNvPr id="256" name="Google Shape;256;p13"/>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7" name="Google Shape;257;p13"/>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600"/>
              <a:buChar char="•"/>
            </a:pPr>
            <a:r>
              <a:rPr lang="es-ES" sz="2600" b="1"/>
              <a:t>Desarrollo sustentable, </a:t>
            </a:r>
            <a:r>
              <a:rPr lang="es-ES" sz="2600"/>
              <a:t>es el proceso por el cual se preserva, conserva y protege solo los Recursos Naturales para el beneficio de las generaciones presentes y futuras sin tomar en cuenta las necesidades sociales, políticas ni culturales del ser humano.</a:t>
            </a:r>
            <a:endParaRPr/>
          </a:p>
          <a:p>
            <a:pPr marL="0" lvl="0" indent="0" algn="l" rtl="0">
              <a:lnSpc>
                <a:spcPct val="90000"/>
              </a:lnSpc>
              <a:spcBef>
                <a:spcPts val="1000"/>
              </a:spcBef>
              <a:spcAft>
                <a:spcPts val="0"/>
              </a:spcAft>
              <a:buClr>
                <a:schemeClr val="dk1"/>
              </a:buClr>
              <a:buSzPts val="2600"/>
              <a:buNone/>
            </a:pPr>
            <a:endParaRPr sz="2600"/>
          </a:p>
          <a:p>
            <a:pPr marL="228600" lvl="0" indent="-228600" algn="l" rtl="0">
              <a:lnSpc>
                <a:spcPct val="90000"/>
              </a:lnSpc>
              <a:spcBef>
                <a:spcPts val="1000"/>
              </a:spcBef>
              <a:spcAft>
                <a:spcPts val="0"/>
              </a:spcAft>
              <a:buClr>
                <a:schemeClr val="dk1"/>
              </a:buClr>
              <a:buSzPts val="2600"/>
              <a:buChar char="•"/>
            </a:pPr>
            <a:r>
              <a:rPr lang="es-ES" sz="2600" b="1"/>
              <a:t>Desarrollo sostenible, </a:t>
            </a:r>
            <a:r>
              <a:rPr lang="es-ES" sz="2600"/>
              <a:t>es el proceso mediante el cual se trata de satisfacer las necesidades económicas, sociales, de diversidad cultural y de un medio ambiente sano de la actual generación, sin poner en riesgo la satisfacción de las mismas a las generaciones futuras.</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14"/>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3" name="Google Shape;263;p14"/>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1600"/>
              <a:buFont typeface="Calibri"/>
              <a:buNone/>
            </a:pPr>
            <a:r>
              <a:rPr lang="es-ES" sz="1600" b="1" cap="none">
                <a:solidFill>
                  <a:srgbClr val="FFFFFF"/>
                </a:solidFill>
                <a:latin typeface="Calibri"/>
                <a:ea typeface="Calibri"/>
                <a:cs typeface="Calibri"/>
                <a:sym typeface="Calibri"/>
              </a:rPr>
              <a:t>DIFERENCIAS ENTRE LOS MODELOS</a:t>
            </a:r>
            <a:endParaRPr/>
          </a:p>
        </p:txBody>
      </p:sp>
      <p:pic>
        <p:nvPicPr>
          <p:cNvPr id="264" name="Google Shape;264;p14" descr="Imagen que contiene texto&#10;&#10;Descripción generada automáticamente"/>
          <p:cNvPicPr preferRelativeResize="0"/>
          <p:nvPr/>
        </p:nvPicPr>
        <p:blipFill rotWithShape="1">
          <a:blip r:embed="rId3">
            <a:alphaModFix/>
          </a:blip>
          <a:srcRect l="522" r="14" b="15"/>
          <a:stretch/>
        </p:blipFill>
        <p:spPr>
          <a:xfrm>
            <a:off x="5949244" y="-83881"/>
            <a:ext cx="4978400" cy="69418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1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0" name="Google Shape;270;p15"/>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Google Shape;27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Actividad</a:t>
            </a:r>
            <a:endParaRPr/>
          </a:p>
        </p:txBody>
      </p:sp>
      <p:sp>
        <p:nvSpPr>
          <p:cNvPr id="272" name="Google Shape;272;p15"/>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3" name="Google Shape;27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228600" lvl="0" indent="0" algn="ctr" rtl="0">
              <a:lnSpc>
                <a:spcPct val="90000"/>
              </a:lnSpc>
              <a:spcBef>
                <a:spcPts val="1000"/>
              </a:spcBef>
              <a:spcAft>
                <a:spcPts val="0"/>
              </a:spcAft>
              <a:buNone/>
            </a:pPr>
            <a:r>
              <a:rPr lang="es-ES"/>
              <a:t>Indaga sobre una iniciativa impulsada por el Estado de Chile o la sociedad civil que haya buscado hacer frente al deterioro del medioambiente y evalúa su implementación e impacto a partir de las siguientes preguntas:</a:t>
            </a:r>
            <a:endParaRPr/>
          </a:p>
          <a:p>
            <a:pPr marL="228600" lvl="0" indent="-228600" algn="ctr" rtl="0">
              <a:lnSpc>
                <a:spcPct val="90000"/>
              </a:lnSpc>
              <a:spcBef>
                <a:spcPts val="1000"/>
              </a:spcBef>
              <a:spcAft>
                <a:spcPts val="0"/>
              </a:spcAft>
              <a:buClr>
                <a:schemeClr val="dk1"/>
              </a:buClr>
              <a:buSzPts val="2800"/>
              <a:buChar char="•"/>
            </a:pPr>
            <a:r>
              <a:rPr lang="es-ES"/>
              <a:t>¿Qué efectos tuvo sobre el problema? </a:t>
            </a:r>
            <a:endParaRPr/>
          </a:p>
          <a:p>
            <a:pPr marL="228600" lvl="0" indent="-228600" algn="ctr" rtl="0">
              <a:lnSpc>
                <a:spcPct val="90000"/>
              </a:lnSpc>
              <a:spcBef>
                <a:spcPts val="1000"/>
              </a:spcBef>
              <a:spcAft>
                <a:spcPts val="0"/>
              </a:spcAft>
              <a:buClr>
                <a:schemeClr val="dk1"/>
              </a:buClr>
              <a:buSzPts val="2800"/>
              <a:buChar char="•"/>
            </a:pPr>
            <a:r>
              <a:rPr lang="es-ES"/>
              <a:t>¿Qué opina la población sobre esta iniciativa?</a:t>
            </a:r>
            <a:endParaRPr/>
          </a:p>
          <a:p>
            <a:pPr marL="228600" lvl="0" indent="-228600" algn="ctr" rtl="0">
              <a:lnSpc>
                <a:spcPct val="90000"/>
              </a:lnSpc>
              <a:spcBef>
                <a:spcPts val="1000"/>
              </a:spcBef>
              <a:spcAft>
                <a:spcPts val="0"/>
              </a:spcAft>
              <a:buClr>
                <a:schemeClr val="dk1"/>
              </a:buClr>
              <a:buSzPts val="2800"/>
              <a:buChar char="•"/>
            </a:pPr>
            <a:r>
              <a:rPr lang="es-ES"/>
              <a:t>¿Qué consideras que podría mejorar? Justifica.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Objetivo	</a:t>
            </a:r>
            <a:endParaRPr/>
          </a:p>
        </p:txBody>
      </p:sp>
      <p:sp>
        <p:nvSpPr>
          <p:cNvPr id="116" name="Google Shape;116;p2"/>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2"/>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
          <p:cNvSpPr txBox="1">
            <a:spLocks noGrp="1"/>
          </p:cNvSpPr>
          <p:nvPr>
            <p:ph type="body" idx="1"/>
          </p:nvPr>
        </p:nvSpPr>
        <p:spPr>
          <a:xfrm>
            <a:off x="1653363" y="2176272"/>
            <a:ext cx="9367204" cy="40416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s-ES" sz="2400"/>
              <a:t>Analizar el impacto medioambiental de la Revolución Industrial desde una perspectiva de desarrollo sostenible y sus consecuencias en la actualidad.</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3"/>
          <p:cNvSpPr/>
          <p:nvPr/>
        </p:nvSpPr>
        <p:spPr>
          <a:xfrm>
            <a:off x="3051" y="963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3051" y="4119"/>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27" name="Google Shape;127;p3"/>
          <p:cNvGrpSpPr/>
          <p:nvPr/>
        </p:nvGrpSpPr>
        <p:grpSpPr>
          <a:xfrm>
            <a:off x="0" y="0"/>
            <a:ext cx="12188952" cy="6858000"/>
            <a:chOff x="651279" y="598259"/>
            <a:chExt cx="10889442" cy="5680742"/>
          </a:xfrm>
        </p:grpSpPr>
        <p:sp>
          <p:nvSpPr>
            <p:cNvPr id="128" name="Google Shape;128;p3"/>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30" name="Google Shape;130;p3"/>
          <p:cNvSpPr/>
          <p:nvPr/>
        </p:nvSpPr>
        <p:spPr>
          <a:xfrm>
            <a:off x="652804" y="598259"/>
            <a:ext cx="10889442" cy="5680742"/>
          </a:xfrm>
          <a:prstGeom prst="rect">
            <a:avLst/>
          </a:prstGeom>
          <a:solidFill>
            <a:srgbClr val="BDBA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1" name="Google Shape;131;p3" title="Contaminación del mundo animado"/>
          <p:cNvPicPr preferRelativeResize="0">
            <a:picLocks noGrp="1"/>
          </p:cNvPicPr>
          <p:nvPr>
            <p:ph type="body" idx="1"/>
          </p:nvPr>
        </p:nvPicPr>
        <p:blipFill rotWithShape="1">
          <a:blip r:embed="rId3">
            <a:alphaModFix/>
          </a:blip>
          <a:srcRect/>
          <a:stretch/>
        </p:blipFill>
        <p:spPr>
          <a:xfrm>
            <a:off x="1392147" y="790038"/>
            <a:ext cx="9554701" cy="5374519"/>
          </a:xfrm>
          <a:prstGeom prst="rect">
            <a:avLst/>
          </a:prstGeom>
          <a:noFill/>
          <a:ln>
            <a:noFill/>
          </a:ln>
        </p:spPr>
      </p:pic>
      <p:grpSp>
        <p:nvGrpSpPr>
          <p:cNvPr id="132" name="Google Shape;132;p3"/>
          <p:cNvGrpSpPr/>
          <p:nvPr/>
        </p:nvGrpSpPr>
        <p:grpSpPr>
          <a:xfrm>
            <a:off x="1524" y="0"/>
            <a:ext cx="12188952" cy="6858000"/>
            <a:chOff x="0" y="0"/>
            <a:chExt cx="12188952" cy="6858000"/>
          </a:xfrm>
        </p:grpSpPr>
        <p:sp>
          <p:nvSpPr>
            <p:cNvPr id="133" name="Google Shape;133;p3"/>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3"/>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3"/>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3"/>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3"/>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3"/>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4"/>
          <p:cNvSpPr/>
          <p:nvPr/>
        </p:nvSpPr>
        <p:spPr>
          <a:xfrm rot="10800000" flipH="1">
            <a:off x="-1" y="-1"/>
            <a:ext cx="4403709" cy="6858001"/>
          </a:xfrm>
          <a:custGeom>
            <a:avLst/>
            <a:gdLst/>
            <a:ahLst/>
            <a:cxnLst/>
            <a:rect l="l" t="t" r="r" b="b"/>
            <a:pathLst>
              <a:path w="4403709" h="6858001" extrusionOk="0">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45" name="Google Shape;145;p4"/>
          <p:cNvGrpSpPr/>
          <p:nvPr/>
        </p:nvGrpSpPr>
        <p:grpSpPr>
          <a:xfrm>
            <a:off x="3315292" y="0"/>
            <a:ext cx="2436813" cy="6858001"/>
            <a:chOff x="1320800" y="0"/>
            <a:chExt cx="2436813" cy="6858001"/>
          </a:xfrm>
        </p:grpSpPr>
        <p:sp>
          <p:nvSpPr>
            <p:cNvPr id="146" name="Google Shape;146;p4"/>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147" name="Google Shape;147;p4"/>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148" name="Google Shape;148;p4"/>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49" name="Google Shape;149;p4"/>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1F3864"/>
            </a:solidFill>
            <a:ln>
              <a:noFill/>
            </a:ln>
          </p:spPr>
        </p:sp>
        <p:sp>
          <p:nvSpPr>
            <p:cNvPr id="150" name="Google Shape;150;p4"/>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2F5496"/>
            </a:solidFill>
            <a:ln>
              <a:noFill/>
            </a:ln>
          </p:spPr>
        </p:sp>
        <p:sp>
          <p:nvSpPr>
            <p:cNvPr id="151" name="Google Shape;151;p4"/>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152" name="Google Shape;152;p4"/>
          <p:cNvSpPr txBox="1">
            <a:spLocks noGrp="1"/>
          </p:cNvSpPr>
          <p:nvPr>
            <p:ph type="title"/>
          </p:nvPr>
        </p:nvSpPr>
        <p:spPr>
          <a:xfrm>
            <a:off x="535020" y="685800"/>
            <a:ext cx="2780271" cy="510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s-ES" sz="4000">
                <a:solidFill>
                  <a:srgbClr val="FFFFFF"/>
                </a:solidFill>
              </a:rPr>
              <a:t>Inicio</a:t>
            </a:r>
            <a:endParaRPr sz="4000">
              <a:solidFill>
                <a:srgbClr val="FFFFFF"/>
              </a:solidFill>
            </a:endParaRPr>
          </a:p>
        </p:txBody>
      </p:sp>
      <p:grpSp>
        <p:nvGrpSpPr>
          <p:cNvPr id="153" name="Google Shape;153;p4"/>
          <p:cNvGrpSpPr/>
          <p:nvPr/>
        </p:nvGrpSpPr>
        <p:grpSpPr>
          <a:xfrm>
            <a:off x="5010150" y="688292"/>
            <a:ext cx="6492875" cy="5100415"/>
            <a:chOff x="0" y="2492"/>
            <a:chExt cx="6492875" cy="5100415"/>
          </a:xfrm>
        </p:grpSpPr>
        <p:cxnSp>
          <p:nvCxnSpPr>
            <p:cNvPr id="154" name="Google Shape;154;p4"/>
            <p:cNvCxnSpPr/>
            <p:nvPr/>
          </p:nvCxnSpPr>
          <p:spPr>
            <a:xfrm>
              <a:off x="0" y="2492"/>
              <a:ext cx="6492875"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55" name="Google Shape;155;p4"/>
            <p:cNvSpPr/>
            <p:nvPr/>
          </p:nvSpPr>
          <p:spPr>
            <a:xfrm>
              <a:off x="0" y="2492"/>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txBox="1"/>
            <p:nvPr/>
          </p:nvSpPr>
          <p:spPr>
            <a:xfrm>
              <a:off x="0" y="2492"/>
              <a:ext cx="6492875" cy="1700138"/>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Calibri"/>
                <a:buNone/>
              </a:pPr>
              <a:r>
                <a:rPr lang="es-ES" sz="3400" b="0" i="0" u="none" strike="noStrike" cap="none">
                  <a:solidFill>
                    <a:schemeClr val="dk1"/>
                  </a:solidFill>
                  <a:latin typeface="Calibri"/>
                  <a:ea typeface="Calibri"/>
                  <a:cs typeface="Calibri"/>
                  <a:sym typeface="Calibri"/>
                </a:rPr>
                <a:t>¿Cuáles fueron las principales fuentes de energía utilizadas durante la revolución industrial?</a:t>
              </a:r>
              <a:endParaRPr sz="3400" b="0" i="0" u="none" strike="noStrike" cap="none">
                <a:solidFill>
                  <a:schemeClr val="dk1"/>
                </a:solidFill>
                <a:latin typeface="Calibri"/>
                <a:ea typeface="Calibri"/>
                <a:cs typeface="Calibri"/>
                <a:sym typeface="Calibri"/>
              </a:endParaRPr>
            </a:p>
          </p:txBody>
        </p:sp>
        <p:cxnSp>
          <p:nvCxnSpPr>
            <p:cNvPr id="157" name="Google Shape;157;p4"/>
            <p:cNvCxnSpPr/>
            <p:nvPr/>
          </p:nvCxnSpPr>
          <p:spPr>
            <a:xfrm>
              <a:off x="0" y="1702630"/>
              <a:ext cx="6492875"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158" name="Google Shape;158;p4"/>
            <p:cNvSpPr/>
            <p:nvPr/>
          </p:nvSpPr>
          <p:spPr>
            <a:xfrm>
              <a:off x="0" y="1702630"/>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p:nvPr/>
          </p:nvSpPr>
          <p:spPr>
            <a:xfrm>
              <a:off x="0" y="1702630"/>
              <a:ext cx="6492875" cy="1700138"/>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Calibri"/>
                <a:buNone/>
              </a:pPr>
              <a:r>
                <a:rPr lang="es-ES" sz="3400" b="0" i="0" u="none" strike="noStrike" cap="none">
                  <a:solidFill>
                    <a:schemeClr val="dk1"/>
                  </a:solidFill>
                  <a:latin typeface="Calibri"/>
                  <a:ea typeface="Calibri"/>
                  <a:cs typeface="Calibri"/>
                  <a:sym typeface="Calibri"/>
                </a:rPr>
                <a:t>¿Qué efectos tiene en el medioambiente el uso de estos combustibles?</a:t>
              </a:r>
              <a:endParaRPr sz="3400" b="0" i="0" u="none" strike="noStrike" cap="none">
                <a:solidFill>
                  <a:schemeClr val="dk1"/>
                </a:solidFill>
                <a:latin typeface="Calibri"/>
                <a:ea typeface="Calibri"/>
                <a:cs typeface="Calibri"/>
                <a:sym typeface="Calibri"/>
              </a:endParaRPr>
            </a:p>
          </p:txBody>
        </p:sp>
        <p:cxnSp>
          <p:nvCxnSpPr>
            <p:cNvPr id="160" name="Google Shape;160;p4"/>
            <p:cNvCxnSpPr/>
            <p:nvPr/>
          </p:nvCxnSpPr>
          <p:spPr>
            <a:xfrm>
              <a:off x="0" y="3402769"/>
              <a:ext cx="6492875"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161" name="Google Shape;161;p4"/>
            <p:cNvSpPr/>
            <p:nvPr/>
          </p:nvSpPr>
          <p:spPr>
            <a:xfrm>
              <a:off x="0" y="3402769"/>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txBox="1"/>
            <p:nvPr/>
          </p:nvSpPr>
          <p:spPr>
            <a:xfrm>
              <a:off x="0" y="3402769"/>
              <a:ext cx="6492875" cy="1700138"/>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Calibri"/>
                <a:buNone/>
              </a:pPr>
              <a:r>
                <a:rPr lang="es-ES" sz="3400" b="0" i="0" u="none" strike="noStrike" cap="none">
                  <a:solidFill>
                    <a:schemeClr val="dk1"/>
                  </a:solidFill>
                  <a:latin typeface="Calibri"/>
                  <a:ea typeface="Calibri"/>
                  <a:cs typeface="Calibri"/>
                  <a:sym typeface="Calibri"/>
                </a:rPr>
                <a:t>¿Qué consecuencias ha generado en la actualidad el uso sostenido de dichas fuentes de energía? </a:t>
              </a:r>
              <a:endParaRPr sz="3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5"/>
          <p:cNvSpPr txBox="1">
            <a:spLocks noGrp="1"/>
          </p:cNvSpPr>
          <p:nvPr>
            <p:ph type="title"/>
          </p:nvPr>
        </p:nvSpPr>
        <p:spPr>
          <a:xfrm>
            <a:off x="838200" y="365125"/>
            <a:ext cx="53933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La idea de progreso indefinido</a:t>
            </a:r>
            <a:endParaRPr/>
          </a:p>
        </p:txBody>
      </p:sp>
      <p:sp>
        <p:nvSpPr>
          <p:cNvPr id="169" name="Google Shape;169;p5"/>
          <p:cNvSpPr txBox="1">
            <a:spLocks noGrp="1"/>
          </p:cNvSpPr>
          <p:nvPr>
            <p:ph type="body" idx="1"/>
          </p:nvPr>
        </p:nvSpPr>
        <p:spPr>
          <a:xfrm>
            <a:off x="838200" y="1825625"/>
            <a:ext cx="539336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s-ES" sz="2200"/>
              <a:t>Se desarrolla y adquiere fuerza a lo largo de los siglos XVIII y XIX, en un contexto de cambios políticos, económicos y sociales.</a:t>
            </a:r>
            <a:endParaRPr/>
          </a:p>
          <a:p>
            <a:pPr marL="0" lvl="0" indent="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Char char="•"/>
            </a:pPr>
            <a:r>
              <a:rPr lang="es-ES" sz="2200"/>
              <a:t>Fomenta la generación de conocimientos de carácter racional y científico.</a:t>
            </a:r>
            <a:endParaRPr/>
          </a:p>
          <a:p>
            <a:pPr marL="228600" lvl="0" indent="-889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Char char="•"/>
            </a:pPr>
            <a:r>
              <a:rPr lang="es-ES" sz="2200"/>
              <a:t>Las elites de la época creen que con la caída del paradigma teocéntrico, la humanidad será capaz de alcanzar un desarrollo continuo, irreversible e inevitable.</a:t>
            </a:r>
            <a:endParaRPr/>
          </a:p>
          <a:p>
            <a:pPr marL="228600" lvl="0" indent="-88900" algn="l" rtl="0">
              <a:lnSpc>
                <a:spcPct val="90000"/>
              </a:lnSpc>
              <a:spcBef>
                <a:spcPts val="1000"/>
              </a:spcBef>
              <a:spcAft>
                <a:spcPts val="0"/>
              </a:spcAft>
              <a:buClr>
                <a:schemeClr val="dk1"/>
              </a:buClr>
              <a:buSzPts val="2200"/>
              <a:buNone/>
            </a:pPr>
            <a:endParaRPr sz="2200"/>
          </a:p>
        </p:txBody>
      </p:sp>
      <p:pic>
        <p:nvPicPr>
          <p:cNvPr id="170" name="Google Shape;170;p5"/>
          <p:cNvPicPr preferRelativeResize="0"/>
          <p:nvPr/>
        </p:nvPicPr>
        <p:blipFill rotWithShape="1">
          <a:blip r:embed="rId3">
            <a:alphaModFix/>
          </a:blip>
          <a:srcRect l="15568" r="10683" b="3"/>
          <a:stretch/>
        </p:blipFill>
        <p:spPr>
          <a:xfrm>
            <a:off x="6231561" y="487391"/>
            <a:ext cx="5393361" cy="5393361"/>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171" name="Google Shape;171;p5"/>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2" name="Google Shape;172;p5"/>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3" name="Google Shape;173;p5"/>
          <p:cNvSpPr txBox="1"/>
          <p:nvPr/>
        </p:nvSpPr>
        <p:spPr>
          <a:xfrm>
            <a:off x="7310806" y="5558342"/>
            <a:ext cx="2937755" cy="322410"/>
          </a:xfrm>
          <a:prstGeom prst="rect">
            <a:avLst/>
          </a:prstGeom>
          <a:solidFill>
            <a:srgbClr val="000000">
              <a:alpha val="49803"/>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300" b="0" i="0" u="none" strike="noStrike" cap="none">
                <a:solidFill>
                  <a:srgbClr val="FFFFFF"/>
                </a:solidFill>
                <a:latin typeface="Calibri"/>
                <a:ea typeface="Calibri"/>
                <a:cs typeface="Calibri"/>
                <a:sym typeface="Calibri"/>
              </a:rPr>
              <a:t>Gast, J. (1872) El Progreso Americano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a:spLocks noGrp="1"/>
          </p:cNvSpPr>
          <p:nvPr>
            <p:ph type="title"/>
          </p:nvPr>
        </p:nvSpPr>
        <p:spPr>
          <a:xfrm>
            <a:off x="838200" y="344044"/>
            <a:ext cx="569576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Uso de recursos naturales</a:t>
            </a:r>
            <a:endParaRPr/>
          </a:p>
        </p:txBody>
      </p:sp>
      <p:sp>
        <p:nvSpPr>
          <p:cNvPr id="180" name="Google Shape;180;p6"/>
          <p:cNvSpPr/>
          <p:nvPr/>
        </p:nvSpPr>
        <p:spPr>
          <a:xfrm>
            <a:off x="838200" y="2208323"/>
            <a:ext cx="4770120" cy="185928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b="0" i="0" u="none" strike="noStrike" cap="none">
                <a:solidFill>
                  <a:schemeClr val="lt1"/>
                </a:solidFill>
                <a:latin typeface="Calibri"/>
                <a:ea typeface="Calibri"/>
                <a:cs typeface="Calibri"/>
                <a:sym typeface="Calibri"/>
              </a:rPr>
              <a:t>Recursos vegetales: Madera para Carbón orgánico, industria naviera,  construcciones e industria en general</a:t>
            </a:r>
            <a:endParaRPr sz="2400" b="0" i="0" u="none" strike="noStrike" cap="none">
              <a:solidFill>
                <a:schemeClr val="lt1"/>
              </a:solidFill>
              <a:latin typeface="Calibri"/>
              <a:ea typeface="Calibri"/>
              <a:cs typeface="Calibri"/>
              <a:sym typeface="Calibri"/>
            </a:endParaRPr>
          </a:p>
        </p:txBody>
      </p:sp>
      <p:sp>
        <p:nvSpPr>
          <p:cNvPr id="181" name="Google Shape;181;p6"/>
          <p:cNvSpPr txBox="1">
            <a:spLocks noGrp="1"/>
          </p:cNvSpPr>
          <p:nvPr>
            <p:ph type="body" idx="1"/>
          </p:nvPr>
        </p:nvSpPr>
        <p:spPr>
          <a:xfrm>
            <a:off x="838201" y="4480560"/>
            <a:ext cx="4770120" cy="1574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None/>
            </a:pPr>
            <a:r>
              <a:rPr lang="es-ES" sz="2400">
                <a:solidFill>
                  <a:schemeClr val="lt1"/>
                </a:solidFill>
                <a:latin typeface="Calibri"/>
                <a:ea typeface="Calibri"/>
                <a:cs typeface="Calibri"/>
                <a:sym typeface="Calibri"/>
              </a:rPr>
              <a:t>Recursos minerales: Carbón mineral, la Hulla y el petróleo, como fuentes de energía</a:t>
            </a:r>
            <a:endParaRPr sz="2400"/>
          </a:p>
        </p:txBody>
      </p:sp>
      <p:pic>
        <p:nvPicPr>
          <p:cNvPr id="182" name="Google Shape;182;p6" descr="Imagen que contiene exterior, árbol, planta, pasto&#10;&#10;Descripción generada automáticamente"/>
          <p:cNvPicPr preferRelativeResize="0"/>
          <p:nvPr/>
        </p:nvPicPr>
        <p:blipFill rotWithShape="1">
          <a:blip r:embed="rId3">
            <a:alphaModFix/>
          </a:blip>
          <a:srcRect/>
          <a:stretch/>
        </p:blipFill>
        <p:spPr>
          <a:xfrm>
            <a:off x="7348331" y="1110974"/>
            <a:ext cx="3657600" cy="27432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83" name="Google Shape;183;p6" descr="Foto en blanco y negro de un grupo de personas en un puente&#10;&#10;Descripción generada automáticamente"/>
          <p:cNvPicPr preferRelativeResize="0"/>
          <p:nvPr/>
        </p:nvPicPr>
        <p:blipFill rotWithShape="1">
          <a:blip r:embed="rId4">
            <a:alphaModFix/>
          </a:blip>
          <a:srcRect/>
          <a:stretch/>
        </p:blipFill>
        <p:spPr>
          <a:xfrm>
            <a:off x="7348331" y="4067603"/>
            <a:ext cx="3413760" cy="263347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pic>
        <p:nvPicPr>
          <p:cNvPr id="188" name="Google Shape;188;p7" descr="Un campo con árboles&#10;&#10;Descripción generada automáticamente"/>
          <p:cNvPicPr preferRelativeResize="0"/>
          <p:nvPr/>
        </p:nvPicPr>
        <p:blipFill rotWithShape="1">
          <a:blip r:embed="rId3">
            <a:alphaModFix/>
          </a:blip>
          <a:srcRect t="35230" r="-2" b="1350"/>
          <a:stretch/>
        </p:blipFill>
        <p:spPr>
          <a:xfrm>
            <a:off x="6015107" y="-1"/>
            <a:ext cx="6176895" cy="2937954"/>
          </a:xfrm>
          <a:prstGeom prst="rect">
            <a:avLst/>
          </a:prstGeom>
          <a:noFill/>
          <a:ln>
            <a:noFill/>
          </a:ln>
        </p:spPr>
      </p:pic>
      <p:pic>
        <p:nvPicPr>
          <p:cNvPr id="189" name="Google Shape;189;p7" descr="Una planta con hojas verdes&#10;&#10;Descripción generada automáticamente"/>
          <p:cNvPicPr preferRelativeResize="0"/>
          <p:nvPr/>
        </p:nvPicPr>
        <p:blipFill rotWithShape="1">
          <a:blip r:embed="rId4">
            <a:alphaModFix/>
          </a:blip>
          <a:srcRect t="22542" r="1" b="3941"/>
          <a:stretch/>
        </p:blipFill>
        <p:spPr>
          <a:xfrm>
            <a:off x="4203638" y="2937953"/>
            <a:ext cx="7988360" cy="3920047"/>
          </a:xfrm>
          <a:prstGeom prst="rect">
            <a:avLst/>
          </a:prstGeom>
          <a:noFill/>
          <a:ln>
            <a:noFill/>
          </a:ln>
        </p:spPr>
      </p:pic>
      <p:sp>
        <p:nvSpPr>
          <p:cNvPr id="190" name="Google Shape;190;p7"/>
          <p:cNvSpPr/>
          <p:nvPr/>
        </p:nvSpPr>
        <p:spPr>
          <a:xfrm rot="10800000" flipH="1">
            <a:off x="0" y="-478"/>
            <a:ext cx="7859800" cy="6858478"/>
          </a:xfrm>
          <a:custGeom>
            <a:avLst/>
            <a:gdLst/>
            <a:ahLst/>
            <a:cxnLst/>
            <a:rect l="l" t="t" r="r" b="b"/>
            <a:pathLst>
              <a:path w="7859800" h="6858478" extrusionOk="0">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7"/>
          <p:cNvSpPr/>
          <p:nvPr/>
        </p:nvSpPr>
        <p:spPr>
          <a:xfrm rot="10800000" flipH="1">
            <a:off x="0" y="-478"/>
            <a:ext cx="7431174" cy="6858478"/>
          </a:xfrm>
          <a:custGeom>
            <a:avLst/>
            <a:gdLst/>
            <a:ahLst/>
            <a:cxnLst/>
            <a:rect l="l" t="t" r="r" b="b"/>
            <a:pathLst>
              <a:path w="7431174" h="6858478" extrusionOk="0">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7"/>
          <p:cNvSpPr txBox="1">
            <a:spLocks noGrp="1"/>
          </p:cNvSpPr>
          <p:nvPr>
            <p:ph type="title"/>
          </p:nvPr>
        </p:nvSpPr>
        <p:spPr>
          <a:xfrm>
            <a:off x="804672" y="365125"/>
            <a:ext cx="52661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ES"/>
              <a:t>Consecuencias</a:t>
            </a:r>
            <a:endParaRPr/>
          </a:p>
        </p:txBody>
      </p:sp>
      <p:grpSp>
        <p:nvGrpSpPr>
          <p:cNvPr id="193" name="Google Shape;193;p7"/>
          <p:cNvGrpSpPr/>
          <p:nvPr/>
        </p:nvGrpSpPr>
        <p:grpSpPr>
          <a:xfrm>
            <a:off x="804672" y="2134359"/>
            <a:ext cx="3941499" cy="3980996"/>
            <a:chOff x="0" y="78545"/>
            <a:chExt cx="3941499" cy="3980996"/>
          </a:xfrm>
        </p:grpSpPr>
        <p:sp>
          <p:nvSpPr>
            <p:cNvPr id="194" name="Google Shape;194;p7"/>
            <p:cNvSpPr/>
            <p:nvPr/>
          </p:nvSpPr>
          <p:spPr>
            <a:xfrm>
              <a:off x="0" y="78545"/>
              <a:ext cx="3941499" cy="127120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txBox="1"/>
            <p:nvPr/>
          </p:nvSpPr>
          <p:spPr>
            <a:xfrm>
              <a:off x="62055" y="140600"/>
              <a:ext cx="3817389" cy="1147095"/>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s-ES" sz="3200" b="0" i="0" u="none" strike="noStrike" cap="none">
                  <a:solidFill>
                    <a:schemeClr val="lt1"/>
                  </a:solidFill>
                  <a:latin typeface="Calibri"/>
                  <a:ea typeface="Calibri"/>
                  <a:cs typeface="Calibri"/>
                  <a:sym typeface="Calibri"/>
                </a:rPr>
                <a:t>Deforestación.</a:t>
              </a:r>
              <a:endParaRPr/>
            </a:p>
          </p:txBody>
        </p:sp>
        <p:sp>
          <p:nvSpPr>
            <p:cNvPr id="196" name="Google Shape;196;p7"/>
            <p:cNvSpPr/>
            <p:nvPr/>
          </p:nvSpPr>
          <p:spPr>
            <a:xfrm>
              <a:off x="0" y="1424971"/>
              <a:ext cx="3941499" cy="127120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txBox="1"/>
            <p:nvPr/>
          </p:nvSpPr>
          <p:spPr>
            <a:xfrm>
              <a:off x="62055" y="1487026"/>
              <a:ext cx="3817389" cy="1147095"/>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s-ES" sz="3200" b="0" i="0" u="none" strike="noStrike" cap="none">
                  <a:solidFill>
                    <a:schemeClr val="lt1"/>
                  </a:solidFill>
                  <a:latin typeface="Calibri"/>
                  <a:ea typeface="Calibri"/>
                  <a:cs typeface="Calibri"/>
                  <a:sym typeface="Calibri"/>
                </a:rPr>
                <a:t>Pérdida de biodiversidad.</a:t>
              </a:r>
              <a:endParaRPr/>
            </a:p>
          </p:txBody>
        </p:sp>
        <p:sp>
          <p:nvSpPr>
            <p:cNvPr id="198" name="Google Shape;198;p7"/>
            <p:cNvSpPr/>
            <p:nvPr/>
          </p:nvSpPr>
          <p:spPr>
            <a:xfrm>
              <a:off x="0" y="2788336"/>
              <a:ext cx="3941499" cy="127120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txBox="1"/>
            <p:nvPr/>
          </p:nvSpPr>
          <p:spPr>
            <a:xfrm>
              <a:off x="62055" y="2850391"/>
              <a:ext cx="3817389" cy="1147095"/>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s-ES" sz="3200" b="0" i="0" u="none" strike="noStrike" cap="none">
                  <a:solidFill>
                    <a:schemeClr val="lt1"/>
                  </a:solidFill>
                  <a:latin typeface="Calibri"/>
                  <a:ea typeface="Calibri"/>
                  <a:cs typeface="Calibri"/>
                  <a:sym typeface="Calibri"/>
                </a:rPr>
                <a:t>Daños en el suelo.</a:t>
              </a:r>
              <a:endParaRPr/>
            </a:p>
          </p:txBody>
        </p:sp>
      </p:grpSp>
      <p:sp>
        <p:nvSpPr>
          <p:cNvPr id="200" name="Google Shape;200;p7"/>
          <p:cNvSpPr txBox="1"/>
          <p:nvPr/>
        </p:nvSpPr>
        <p:spPr>
          <a:xfrm>
            <a:off x="9977934" y="2737898"/>
            <a:ext cx="221406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Esta foto</a:t>
            </a:r>
            <a:r>
              <a:rPr lang="es-ES" sz="700" b="0" i="0" u="none" strike="noStrike" cap="none">
                <a:solidFill>
                  <a:srgbClr val="FFFFFF"/>
                </a:solidFill>
                <a:latin typeface="Calibri"/>
                <a:ea typeface="Calibri"/>
                <a:cs typeface="Calibri"/>
                <a:sym typeface="Calibri"/>
              </a:rPr>
              <a:t> de Autor desconocido está bajo licencia </a:t>
            </a:r>
            <a:r>
              <a:rPr lang="es-ES" sz="700" b="0" i="0" u="sng" strike="noStrike" cap="none">
                <a:solidFill>
                  <a:srgbClr val="FFFF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CC BY</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609601" y="4385066"/>
            <a:ext cx="10923638" cy="131764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100"/>
              <a:buFont typeface="Calibri"/>
              <a:buNone/>
            </a:pPr>
            <a:r>
              <a:rPr lang="es-ES" sz="5100">
                <a:solidFill>
                  <a:schemeClr val="lt1"/>
                </a:solidFill>
                <a:latin typeface="Calibri"/>
                <a:ea typeface="Calibri"/>
                <a:cs typeface="Calibri"/>
                <a:sym typeface="Calibri"/>
              </a:rPr>
              <a:t>Consecuencias de la actividad industrial</a:t>
            </a:r>
            <a:endParaRPr/>
          </a:p>
        </p:txBody>
      </p:sp>
      <p:pic>
        <p:nvPicPr>
          <p:cNvPr id="206" name="Google Shape;206;p8" descr="Imagen que contiene exterior, roca, agua, pasto&#10;&#10;Descripción generada automáticamente"/>
          <p:cNvPicPr preferRelativeResize="0"/>
          <p:nvPr/>
        </p:nvPicPr>
        <p:blipFill rotWithShape="1">
          <a:blip r:embed="rId3">
            <a:alphaModFix/>
          </a:blip>
          <a:srcRect l="755" r="22194" b="-1"/>
          <a:stretch/>
        </p:blipFill>
        <p:spPr>
          <a:xfrm>
            <a:off x="20" y="10"/>
            <a:ext cx="6095974" cy="4252522"/>
          </a:xfrm>
          <a:prstGeom prst="rect">
            <a:avLst/>
          </a:prstGeom>
          <a:noFill/>
          <a:ln>
            <a:noFill/>
          </a:ln>
        </p:spPr>
      </p:pic>
      <p:pic>
        <p:nvPicPr>
          <p:cNvPr id="207" name="Google Shape;207;p8" descr="Imagen que contiene humo, exterior, tren, pista&#10;&#10;Descripción generada automáticamente"/>
          <p:cNvPicPr preferRelativeResize="0">
            <a:picLocks noGrp="1"/>
          </p:cNvPicPr>
          <p:nvPr>
            <p:ph type="body" idx="1"/>
          </p:nvPr>
        </p:nvPicPr>
        <p:blipFill rotWithShape="1">
          <a:blip r:embed="rId4">
            <a:alphaModFix/>
          </a:blip>
          <a:srcRect l="6642" r="13813" b="2"/>
          <a:stretch/>
        </p:blipFill>
        <p:spPr>
          <a:xfrm>
            <a:off x="6095999" y="-681"/>
            <a:ext cx="6096001" cy="4253215"/>
          </a:xfrm>
          <a:prstGeom prst="rect">
            <a:avLst/>
          </a:prstGeom>
          <a:noFill/>
          <a:ln>
            <a:noFill/>
          </a:ln>
        </p:spPr>
      </p:pic>
      <p:cxnSp>
        <p:nvCxnSpPr>
          <p:cNvPr id="208" name="Google Shape;208;p8"/>
          <p:cNvCxnSpPr/>
          <p:nvPr/>
        </p:nvCxnSpPr>
        <p:spPr>
          <a:xfrm>
            <a:off x="6096000" y="-680"/>
            <a:ext cx="0" cy="4242816"/>
          </a:xfrm>
          <a:prstGeom prst="straightConnector1">
            <a:avLst/>
          </a:prstGeom>
          <a:noFill/>
          <a:ln w="101600" cap="flat" cmpd="sng">
            <a:solidFill>
              <a:schemeClr val="lt1"/>
            </a:solidFill>
            <a:prstDash val="solid"/>
            <a:miter lim="800000"/>
            <a:headEnd type="none" w="sm" len="sm"/>
            <a:tailEnd type="none" w="sm" len="sm"/>
          </a:ln>
        </p:spPr>
      </p:cxnSp>
      <p:cxnSp>
        <p:nvCxnSpPr>
          <p:cNvPr id="209" name="Google Shape;209;p8"/>
          <p:cNvCxnSpPr/>
          <p:nvPr/>
        </p:nvCxnSpPr>
        <p:spPr>
          <a:xfrm>
            <a:off x="-2" y="4242136"/>
            <a:ext cx="12192002" cy="0"/>
          </a:xfrm>
          <a:prstGeom prst="straightConnector1">
            <a:avLst/>
          </a:prstGeom>
          <a:noFill/>
          <a:ln w="101600" cap="flat" cmpd="sng">
            <a:solidFill>
              <a:schemeClr val="lt1"/>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9"/>
          <p:cNvSpPr txBox="1">
            <a:spLocks noGrp="1"/>
          </p:cNvSpPr>
          <p:nvPr>
            <p:ph type="title"/>
          </p:nvPr>
        </p:nvSpPr>
        <p:spPr>
          <a:xfrm>
            <a:off x="5080216" y="1076324"/>
            <a:ext cx="5182370" cy="1535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200"/>
              <a:buFont typeface="Calibri"/>
              <a:buNone/>
            </a:pPr>
            <a:r>
              <a:rPr lang="es-ES" sz="5200"/>
              <a:t>Consecuencias del trabajo industrial</a:t>
            </a:r>
            <a:endParaRPr sz="5200"/>
          </a:p>
        </p:txBody>
      </p:sp>
      <p:pic>
        <p:nvPicPr>
          <p:cNvPr id="216" name="Google Shape;216;p9" descr="Imagen que contiene texto, árbol, palma, señal&#10;&#10;Descripción generada automáticamente"/>
          <p:cNvPicPr preferRelativeResize="0"/>
          <p:nvPr/>
        </p:nvPicPr>
        <p:blipFill rotWithShape="1">
          <a:blip r:embed="rId3">
            <a:alphaModFix/>
          </a:blip>
          <a:srcRect l="-6714" t="-4535" r="-9675" b="5462"/>
          <a:stretch/>
        </p:blipFill>
        <p:spPr>
          <a:xfrm>
            <a:off x="20" y="-243840"/>
            <a:ext cx="4505305" cy="7101840"/>
          </a:xfrm>
          <a:prstGeom prst="rect">
            <a:avLst/>
          </a:prstGeom>
          <a:noFill/>
          <a:ln>
            <a:noFill/>
          </a:ln>
        </p:spPr>
      </p:pic>
      <p:sp>
        <p:nvSpPr>
          <p:cNvPr id="217" name="Google Shape;217;p9"/>
          <p:cNvSpPr/>
          <p:nvPr/>
        </p:nvSpPr>
        <p:spPr>
          <a:xfrm rot="5400000">
            <a:off x="5317960" y="363389"/>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8" name="Google Shape;218;p9"/>
          <p:cNvSpPr/>
          <p:nvPr/>
        </p:nvSpPr>
        <p:spPr>
          <a:xfrm>
            <a:off x="5099266" y="2935541"/>
            <a:ext cx="621792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9"/>
          <p:cNvSpPr txBox="1">
            <a:spLocks noGrp="1"/>
          </p:cNvSpPr>
          <p:nvPr>
            <p:ph type="body" idx="1"/>
          </p:nvPr>
        </p:nvSpPr>
        <p:spPr>
          <a:xfrm>
            <a:off x="5080216" y="3351276"/>
            <a:ext cx="6272784" cy="282568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Font typeface="Noto Sans Symbols"/>
              <a:buChar char="⮚"/>
            </a:pPr>
            <a:r>
              <a:rPr lang="es-ES" sz="2200"/>
              <a:t>Crecimiento de las ciudades.</a:t>
            </a:r>
            <a:endParaRPr/>
          </a:p>
          <a:p>
            <a:pPr marL="228600" lvl="0" indent="-88900" algn="l" rtl="0">
              <a:lnSpc>
                <a:spcPct val="90000"/>
              </a:lnSpc>
              <a:spcBef>
                <a:spcPts val="1000"/>
              </a:spcBef>
              <a:spcAft>
                <a:spcPts val="0"/>
              </a:spcAft>
              <a:buClr>
                <a:schemeClr val="dk1"/>
              </a:buClr>
              <a:buSzPts val="2200"/>
              <a:buFont typeface="Noto Sans Symbols"/>
              <a:buNone/>
            </a:pPr>
            <a:endParaRPr sz="2200"/>
          </a:p>
          <a:p>
            <a:pPr marL="228600" lvl="0" indent="-228600" algn="l" rtl="0">
              <a:lnSpc>
                <a:spcPct val="90000"/>
              </a:lnSpc>
              <a:spcBef>
                <a:spcPts val="1000"/>
              </a:spcBef>
              <a:spcAft>
                <a:spcPts val="0"/>
              </a:spcAft>
              <a:buClr>
                <a:schemeClr val="dk1"/>
              </a:buClr>
              <a:buSzPts val="2200"/>
              <a:buFont typeface="Noto Sans Symbols"/>
              <a:buChar char="⮚"/>
            </a:pPr>
            <a:r>
              <a:rPr lang="es-ES" sz="2200"/>
              <a:t>Mayor aglomeración de población.</a:t>
            </a:r>
            <a:endParaRPr/>
          </a:p>
          <a:p>
            <a:pPr marL="228600" lvl="0" indent="-88900" algn="l" rtl="0">
              <a:lnSpc>
                <a:spcPct val="90000"/>
              </a:lnSpc>
              <a:spcBef>
                <a:spcPts val="1000"/>
              </a:spcBef>
              <a:spcAft>
                <a:spcPts val="0"/>
              </a:spcAft>
              <a:buClr>
                <a:schemeClr val="dk1"/>
              </a:buClr>
              <a:buSzPts val="2200"/>
              <a:buFont typeface="Noto Sans Symbols"/>
              <a:buNone/>
            </a:pPr>
            <a:endParaRPr sz="2200"/>
          </a:p>
          <a:p>
            <a:pPr marL="228600" lvl="0" indent="-228600" algn="l" rtl="0">
              <a:lnSpc>
                <a:spcPct val="90000"/>
              </a:lnSpc>
              <a:spcBef>
                <a:spcPts val="1000"/>
              </a:spcBef>
              <a:spcAft>
                <a:spcPts val="0"/>
              </a:spcAft>
              <a:buClr>
                <a:schemeClr val="dk1"/>
              </a:buClr>
              <a:buSzPts val="2200"/>
              <a:buFont typeface="Noto Sans Symbols"/>
              <a:buChar char="⮚"/>
            </a:pPr>
            <a:r>
              <a:rPr lang="es-ES" sz="2200"/>
              <a:t>Aumento de la contaminación.</a:t>
            </a:r>
            <a:endParaRPr sz="220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628</Words>
  <Application>Microsoft Office PowerPoint</Application>
  <PresentationFormat>Panorámica</PresentationFormat>
  <Paragraphs>58</Paragraphs>
  <Slides>15</Slides>
  <Notes>15</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15</vt:i4>
      </vt:variant>
    </vt:vector>
  </HeadingPairs>
  <TitlesOfParts>
    <vt:vector size="20" baseType="lpstr">
      <vt:lpstr>Arial</vt:lpstr>
      <vt:lpstr>Calibri</vt:lpstr>
      <vt:lpstr>Noto Sans Symbols</vt:lpstr>
      <vt:lpstr>Tema de Office</vt:lpstr>
      <vt:lpstr>Tema de Office</vt:lpstr>
      <vt:lpstr>Revolución Industrial: Impacto medioambiental</vt:lpstr>
      <vt:lpstr>Objetivo </vt:lpstr>
      <vt:lpstr>Presentación de PowerPoint</vt:lpstr>
      <vt:lpstr>Inicio</vt:lpstr>
      <vt:lpstr>La idea de progreso indefinido</vt:lpstr>
      <vt:lpstr>Uso de recursos naturales</vt:lpstr>
      <vt:lpstr>Consecuencias</vt:lpstr>
      <vt:lpstr>Consecuencias de la actividad industrial</vt:lpstr>
      <vt:lpstr>Consecuencias del trabajo industrial</vt:lpstr>
      <vt:lpstr>Reflexionemos</vt:lpstr>
      <vt:lpstr>¿Qué es el desarrollo?</vt:lpstr>
      <vt:lpstr>SOSTENIBILIDAD Y SUSTENTABILIDAD</vt:lpstr>
      <vt:lpstr>Definiciones</vt:lpstr>
      <vt:lpstr>DIFERENCIAS ENTRE LOS MODELOS</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Revolución Industrial: Impacto medioambiental</dc:title>
  <dc:creator>Abraham López</dc:creator>
  <cp:lastModifiedBy>Carmen Barros Ortega</cp:lastModifiedBy>
  <cp:revision>1</cp:revision>
  <dcterms:created xsi:type="dcterms:W3CDTF">2020-09-02T13:31:19Z</dcterms:created>
  <dcterms:modified xsi:type="dcterms:W3CDTF">2021-09-10T16:20:36Z</dcterms:modified>
</cp:coreProperties>
</file>