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h+ZUtAaZbTBQjrAFtNiaKUC1U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https://www.menti.com/up7yyuuzog</a:t>
            </a:r>
            <a:endParaRPr/>
          </a:p>
        </p:txBody>
      </p:sp>
      <p:sp>
        <p:nvSpPr>
          <p:cNvPr id="229" name="Google Shape;2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alonso reyes 2 decimas</a:t>
            </a:r>
            <a:endParaRPr/>
          </a:p>
          <a:p>
            <a:pPr marL="0" lvl="0" indent="0" algn="l" rtl="0">
              <a:spcBef>
                <a:spcPts val="0"/>
              </a:spcBef>
              <a:spcAft>
                <a:spcPts val="0"/>
              </a:spcAft>
              <a:buNone/>
            </a:pPr>
            <a:r>
              <a:rPr lang="es-ES"/>
              <a:t>vicente 2 decimas</a:t>
            </a:r>
            <a:endParaRPr/>
          </a:p>
          <a:p>
            <a:pPr marL="0" lvl="0" indent="0" algn="l" rtl="0">
              <a:spcBef>
                <a:spcPts val="0"/>
              </a:spcBef>
              <a:spcAft>
                <a:spcPts val="0"/>
              </a:spcAft>
              <a:buNone/>
            </a:pPr>
            <a:r>
              <a:rPr lang="es-ES"/>
              <a:t>nicolas pardo 2 decimas</a:t>
            </a:r>
            <a:endParaRPr/>
          </a:p>
        </p:txBody>
      </p:sp>
      <p:sp>
        <p:nvSpPr>
          <p:cNvPr id="243" name="Google Shape;2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pic>
        <p:nvPicPr>
          <p:cNvPr id="17" name="Google Shape;17;p13"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13"/>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BFBFB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0" name="Google Shape;20;p1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0"/>
        <p:cNvGrpSpPr/>
        <p:nvPr/>
      </p:nvGrpSpPr>
      <p:grpSpPr>
        <a:xfrm>
          <a:off x="0" y="0"/>
          <a:ext cx="0" cy="0"/>
          <a:chOff x="0" y="0"/>
          <a:chExt cx="0" cy="0"/>
        </a:xfrm>
      </p:grpSpPr>
      <p:pic>
        <p:nvPicPr>
          <p:cNvPr id="81" name="Google Shape;81;p2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24"/>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a:spLocks noGrp="1"/>
          </p:cNvSpPr>
          <p:nvPr>
            <p:ph type="pic" idx="2"/>
          </p:nvPr>
        </p:nvSpPr>
        <p:spPr>
          <a:xfrm>
            <a:off x="7424803" y="609601"/>
            <a:ext cx="3255358" cy="5181600"/>
          </a:xfrm>
          <a:prstGeom prst="roundRect">
            <a:avLst>
              <a:gd name="adj" fmla="val 4943"/>
            </a:avLst>
          </a:prstGeom>
          <a:noFill/>
          <a:ln w="82550" cap="sq" cmpd="sng">
            <a:solidFill>
              <a:srgbClr val="939393"/>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4" name="Google Shape;84;p24"/>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5" name="Google Shape;85;p2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pic>
        <p:nvPicPr>
          <p:cNvPr id="89" name="Google Shape;89;p2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0" name="Google Shape;90;p25"/>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5"/>
          <p:cNvSpPr>
            <a:spLocks noGrp="1"/>
          </p:cNvSpPr>
          <p:nvPr>
            <p:ph type="pic" idx="2"/>
          </p:nvPr>
        </p:nvSpPr>
        <p:spPr>
          <a:xfrm>
            <a:off x="1184744" y="698261"/>
            <a:ext cx="9822532" cy="3214136"/>
          </a:xfrm>
          <a:prstGeom prst="roundRect">
            <a:avLst>
              <a:gd name="adj" fmla="val 4944"/>
            </a:avLst>
          </a:prstGeom>
          <a:noFill/>
          <a:ln w="82550" cap="sq" cmpd="sng">
            <a:solidFill>
              <a:srgbClr val="939393"/>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2" name="Google Shape;92;p25"/>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3" name="Google Shape;93;p2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6"/>
        <p:cNvGrpSpPr/>
        <p:nvPr/>
      </p:nvGrpSpPr>
      <p:grpSpPr>
        <a:xfrm>
          <a:off x="0" y="0"/>
          <a:ext cx="0" cy="0"/>
          <a:chOff x="0" y="0"/>
          <a:chExt cx="0" cy="0"/>
        </a:xfrm>
      </p:grpSpPr>
      <p:pic>
        <p:nvPicPr>
          <p:cNvPr id="97" name="Google Shape;97;p2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26"/>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0" name="Google Shape;100;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3"/>
        <p:cNvGrpSpPr/>
        <p:nvPr/>
      </p:nvGrpSpPr>
      <p:grpSpPr>
        <a:xfrm>
          <a:off x="0" y="0"/>
          <a:ext cx="0" cy="0"/>
          <a:chOff x="0" y="0"/>
          <a:chExt cx="0" cy="0"/>
        </a:xfrm>
      </p:grpSpPr>
      <p:pic>
        <p:nvPicPr>
          <p:cNvPr id="104" name="Google Shape;104;p2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27"/>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27"/>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8" name="Google Shape;108;p2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11" name="Google Shape;111;p27"/>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Twentieth Century"/>
              <a:buNone/>
            </a:pPr>
            <a:r>
              <a:rPr lang="es-ES" sz="8000" b="0" cap="none">
                <a:solidFill>
                  <a:schemeClr val="lt1"/>
                </a:solidFill>
                <a:latin typeface="Twentieth Century"/>
                <a:ea typeface="Twentieth Century"/>
                <a:cs typeface="Twentieth Century"/>
                <a:sym typeface="Twentieth Century"/>
              </a:rPr>
              <a:t>“</a:t>
            </a:r>
            <a:endParaRPr/>
          </a:p>
        </p:txBody>
      </p:sp>
      <p:sp>
        <p:nvSpPr>
          <p:cNvPr id="112" name="Google Shape;112;p27"/>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s-ES"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3"/>
        <p:cNvGrpSpPr/>
        <p:nvPr/>
      </p:nvGrpSpPr>
      <p:grpSpPr>
        <a:xfrm>
          <a:off x="0" y="0"/>
          <a:ext cx="0" cy="0"/>
          <a:chOff x="0" y="0"/>
          <a:chExt cx="0" cy="0"/>
        </a:xfrm>
      </p:grpSpPr>
      <p:pic>
        <p:nvPicPr>
          <p:cNvPr id="114" name="Google Shape;114;p2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28"/>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8"/>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7" name="Google Shape;117;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120"/>
        <p:cNvGrpSpPr/>
        <p:nvPr/>
      </p:nvGrpSpPr>
      <p:grpSpPr>
        <a:xfrm>
          <a:off x="0" y="0"/>
          <a:ext cx="0" cy="0"/>
          <a:chOff x="0" y="0"/>
          <a:chExt cx="0" cy="0"/>
        </a:xfrm>
      </p:grpSpPr>
      <p:pic>
        <p:nvPicPr>
          <p:cNvPr id="121" name="Google Shape;121;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2" name="Google Shape;122;p29"/>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9"/>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4" name="Google Shape;124;p29"/>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5" name="Google Shape;125;p29"/>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29"/>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7" name="Google Shape;127;p29"/>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8" name="Google Shape;128;p29"/>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9" name="Google Shape;129;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132"/>
        <p:cNvGrpSpPr/>
        <p:nvPr/>
      </p:nvGrpSpPr>
      <p:grpSpPr>
        <a:xfrm>
          <a:off x="0" y="0"/>
          <a:ext cx="0" cy="0"/>
          <a:chOff x="0" y="0"/>
          <a:chExt cx="0" cy="0"/>
        </a:xfrm>
      </p:grpSpPr>
      <p:pic>
        <p:nvPicPr>
          <p:cNvPr id="133" name="Google Shape;133;p3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4" name="Google Shape;134;p30"/>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0"/>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6" name="Google Shape;136;p30"/>
          <p:cNvSpPr>
            <a:spLocks noGrp="1"/>
          </p:cNvSpPr>
          <p:nvPr>
            <p:ph type="pic" idx="2"/>
          </p:nvPr>
        </p:nvSpPr>
        <p:spPr>
          <a:xfrm>
            <a:off x="913774" y="2367093"/>
            <a:ext cx="3296409" cy="1524000"/>
          </a:xfrm>
          <a:prstGeom prst="roundRect">
            <a:avLst>
              <a:gd name="adj" fmla="val 9363"/>
            </a:avLst>
          </a:prstGeom>
          <a:noFill/>
          <a:ln w="82550" cap="sq" cmpd="sng">
            <a:solidFill>
              <a:srgbClr val="939393"/>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7" name="Google Shape;137;p30"/>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8" name="Google Shape;138;p30"/>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9" name="Google Shape;139;p30"/>
          <p:cNvSpPr>
            <a:spLocks noGrp="1"/>
          </p:cNvSpPr>
          <p:nvPr>
            <p:ph type="pic" idx="5"/>
          </p:nvPr>
        </p:nvSpPr>
        <p:spPr>
          <a:xfrm>
            <a:off x="4441348" y="2367093"/>
            <a:ext cx="3303352" cy="1524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0" name="Google Shape;140;p30"/>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1" name="Google Shape;141;p30"/>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2" name="Google Shape;142;p30"/>
          <p:cNvSpPr>
            <a:spLocks noGrp="1"/>
          </p:cNvSpPr>
          <p:nvPr>
            <p:ph type="pic" idx="8"/>
          </p:nvPr>
        </p:nvSpPr>
        <p:spPr>
          <a:xfrm>
            <a:off x="7973298" y="2367093"/>
            <a:ext cx="3304928" cy="1524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3" name="Google Shape;143;p30"/>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4" name="Google Shape;144;p3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7"/>
        <p:cNvGrpSpPr/>
        <p:nvPr/>
      </p:nvGrpSpPr>
      <p:grpSpPr>
        <a:xfrm>
          <a:off x="0" y="0"/>
          <a:ext cx="0" cy="0"/>
          <a:chOff x="0" y="0"/>
          <a:chExt cx="0" cy="0"/>
        </a:xfrm>
      </p:grpSpPr>
      <p:pic>
        <p:nvPicPr>
          <p:cNvPr id="148" name="Google Shape;148;p3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9" name="Google Shape;149;p3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1"/>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1" name="Google Shape;151;p3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4"/>
        <p:cNvGrpSpPr/>
        <p:nvPr/>
      </p:nvGrpSpPr>
      <p:grpSpPr>
        <a:xfrm>
          <a:off x="0" y="0"/>
          <a:ext cx="0" cy="0"/>
          <a:chOff x="0" y="0"/>
          <a:chExt cx="0" cy="0"/>
        </a:xfrm>
      </p:grpSpPr>
      <p:pic>
        <p:nvPicPr>
          <p:cNvPr id="155" name="Google Shape;155;p3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6" name="Google Shape;156;p32"/>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2"/>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8" name="Google Shape;158;p3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16"/>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71" name="Google Shape;171;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6" name="Google Shape;26;p1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9"/>
        <p:cNvGrpSpPr/>
        <p:nvPr/>
      </p:nvGrpSpPr>
      <p:grpSpPr>
        <a:xfrm>
          <a:off x="0" y="0"/>
          <a:ext cx="0" cy="0"/>
          <a:chOff x="0" y="0"/>
          <a:chExt cx="0" cy="0"/>
        </a:xfrm>
      </p:grpSpPr>
      <p:pic>
        <p:nvPicPr>
          <p:cNvPr id="30" name="Google Shape;30;p1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 name="Google Shape;31;p1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3" name="Google Shape;33;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6"/>
        <p:cNvGrpSpPr/>
        <p:nvPr/>
      </p:nvGrpSpPr>
      <p:grpSpPr>
        <a:xfrm>
          <a:off x="0" y="0"/>
          <a:ext cx="0" cy="0"/>
          <a:chOff x="0" y="0"/>
          <a:chExt cx="0" cy="0"/>
        </a:xfrm>
      </p:grpSpPr>
      <p:pic>
        <p:nvPicPr>
          <p:cNvPr id="37" name="Google Shape;37;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18"/>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BFBFBF"/>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120000"/>
              </a:lnSpc>
              <a:spcBef>
                <a:spcPts val="500"/>
              </a:spcBef>
              <a:spcAft>
                <a:spcPts val="0"/>
              </a:spcAft>
              <a:buSzPts val="1600"/>
              <a:buNone/>
              <a:defRPr sz="1600">
                <a:solidFill>
                  <a:schemeClr val="lt1"/>
                </a:solidFill>
              </a:defRPr>
            </a:lvl6pPr>
            <a:lvl7pPr marL="3200400" lvl="6" indent="-228600" algn="l">
              <a:lnSpc>
                <a:spcPct val="120000"/>
              </a:lnSpc>
              <a:spcBef>
                <a:spcPts val="500"/>
              </a:spcBef>
              <a:spcAft>
                <a:spcPts val="0"/>
              </a:spcAft>
              <a:buSzPts val="1600"/>
              <a:buNone/>
              <a:defRPr sz="1600">
                <a:solidFill>
                  <a:schemeClr val="lt1"/>
                </a:solidFill>
              </a:defRPr>
            </a:lvl7pPr>
            <a:lvl8pPr marL="3657600" lvl="7" indent="-228600" algn="l">
              <a:lnSpc>
                <a:spcPct val="120000"/>
              </a:lnSpc>
              <a:spcBef>
                <a:spcPts val="500"/>
              </a:spcBef>
              <a:spcAft>
                <a:spcPts val="0"/>
              </a:spcAft>
              <a:buSzPts val="1600"/>
              <a:buNone/>
              <a:defRPr sz="1600">
                <a:solidFill>
                  <a:schemeClr val="lt1"/>
                </a:solidFill>
              </a:defRPr>
            </a:lvl8pPr>
            <a:lvl9pPr marL="4114800" lvl="8" indent="-228600" algn="l">
              <a:lnSpc>
                <a:spcPct val="120000"/>
              </a:lnSpc>
              <a:spcBef>
                <a:spcPts val="500"/>
              </a:spcBef>
              <a:spcAft>
                <a:spcPts val="0"/>
              </a:spcAft>
              <a:buSzPts val="1600"/>
              <a:buNone/>
              <a:defRPr sz="1600">
                <a:solidFill>
                  <a:schemeClr val="lt1"/>
                </a:solidFill>
              </a:defRPr>
            </a:lvl9pPr>
          </a:lstStyle>
          <a:p>
            <a:endParaRPr/>
          </a:p>
        </p:txBody>
      </p:sp>
      <p:sp>
        <p:nvSpPr>
          <p:cNvPr id="40" name="Google Shape;40;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3"/>
        <p:cNvGrpSpPr/>
        <p:nvPr/>
      </p:nvGrpSpPr>
      <p:grpSpPr>
        <a:xfrm>
          <a:off x="0" y="0"/>
          <a:ext cx="0" cy="0"/>
          <a:chOff x="0" y="0"/>
          <a:chExt cx="0" cy="0"/>
        </a:xfrm>
      </p:grpSpPr>
      <p:pic>
        <p:nvPicPr>
          <p:cNvPr id="44" name="Google Shape;44;p1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1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19"/>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8" name="Google Shape;48;p1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1"/>
        <p:cNvGrpSpPr/>
        <p:nvPr/>
      </p:nvGrpSpPr>
      <p:grpSpPr>
        <a:xfrm>
          <a:off x="0" y="0"/>
          <a:ext cx="0" cy="0"/>
          <a:chOff x="0" y="0"/>
          <a:chExt cx="0" cy="0"/>
        </a:xfrm>
      </p:grpSpPr>
      <p:pic>
        <p:nvPicPr>
          <p:cNvPr id="52" name="Google Shape;52;p2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20"/>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5" name="Google Shape;55;p20"/>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20"/>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l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7" name="Google Shape;57;p20"/>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2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pic>
        <p:nvPicPr>
          <p:cNvPr id="62" name="Google Shape;62;p2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3" name="Google Shape;63;p2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7"/>
        <p:cNvGrpSpPr/>
        <p:nvPr/>
      </p:nvGrpSpPr>
      <p:grpSpPr>
        <a:xfrm>
          <a:off x="0" y="0"/>
          <a:ext cx="0" cy="0"/>
          <a:chOff x="0" y="0"/>
          <a:chExt cx="0" cy="0"/>
        </a:xfrm>
      </p:grpSpPr>
      <p:pic>
        <p:nvPicPr>
          <p:cNvPr id="68" name="Google Shape;68;p2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2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2"/>
        <p:cNvGrpSpPr/>
        <p:nvPr/>
      </p:nvGrpSpPr>
      <p:grpSpPr>
        <a:xfrm>
          <a:off x="0" y="0"/>
          <a:ext cx="0" cy="0"/>
          <a:chOff x="0" y="0"/>
          <a:chExt cx="0" cy="0"/>
        </a:xfrm>
      </p:grpSpPr>
      <p:pic>
        <p:nvPicPr>
          <p:cNvPr id="73" name="Google Shape;73;p2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23"/>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6" name="Google Shape;76;p23"/>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7" name="Google Shape;77;p2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12" descr="\\DROBO-FS\QuickDrops\JB\PPTX NG\Droplets\LightingOverlay.png"/>
          <p:cNvPicPr preferRelativeResize="0"/>
          <p:nvPr/>
        </p:nvPicPr>
        <p:blipFill rotWithShape="1">
          <a:blip r:embed="rId20">
            <a:alphaModFix amt="40000"/>
          </a:blip>
          <a:srcRect/>
          <a:stretch/>
        </p:blipFill>
        <p:spPr>
          <a:xfrm>
            <a:off x="0" y="0"/>
            <a:ext cx="12192003" cy="6858001"/>
          </a:xfrm>
          <a:prstGeom prst="rect">
            <a:avLst/>
          </a:prstGeom>
          <a:noFill/>
          <a:ln>
            <a:noFill/>
          </a:ln>
        </p:spPr>
      </p:pic>
      <p:sp>
        <p:nvSpPr>
          <p:cNvPr id="11" name="Google Shape;11;p1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 name="Google Shape;13;p1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 name="Google Shape;14;p1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 name="Google Shape;15;p1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14" descr="\\DROBO-FS\QuickDrops\JB\PPTX NG\Droplets\LightingOverlay.png"/>
          <p:cNvPicPr preferRelativeResize="0"/>
          <p:nvPr/>
        </p:nvPicPr>
        <p:blipFill rotWithShape="1">
          <a:blip r:embed="rId3">
            <a:alphaModFix amt="40000"/>
          </a:blip>
          <a:srcRect/>
          <a:stretch/>
        </p:blipFill>
        <p:spPr>
          <a:xfrm>
            <a:off x="0" y="0"/>
            <a:ext cx="12192003" cy="6858001"/>
          </a:xfrm>
          <a:prstGeom prst="rect">
            <a:avLst/>
          </a:prstGeom>
          <a:noFill/>
          <a:ln>
            <a:noFill/>
          </a:ln>
        </p:spPr>
      </p:pic>
      <p:sp>
        <p:nvSpPr>
          <p:cNvPr id="163" name="Google Shape;163;p14"/>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14"/>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5" name="Google Shape;165;p1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6" name="Google Shape;166;p1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7" name="Google Shape;167;p1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kaosenlared.net/ateneo-republicano-de-valladolid-faltaron-a-la-verdad-con-fines-electoralistas-criminalizando-a-la-ciudadania-que-ejerce-sus-derechos/" TargetMode="External"/><Relationship Id="rId5" Type="http://schemas.openxmlformats.org/officeDocument/2006/relationships/image" Target="../media/image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youtu.be/iQWsGxAynE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iro.com/app/board/o9J_lEptl0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Twentieth Century"/>
              <a:buNone/>
            </a:pPr>
            <a:r>
              <a:rPr lang="es-ES"/>
              <a:t>DIFUSIÓN Y EXPRESIONES DEL IDEAL LIBERAL Y REPUBLICANO EN EL SIGLO XIX</a:t>
            </a:r>
            <a:endParaRPr/>
          </a:p>
        </p:txBody>
      </p:sp>
      <p:sp>
        <p:nvSpPr>
          <p:cNvPr id="179" name="Google Shape;179;p1"/>
          <p:cNvSpPr txBox="1">
            <a:spLocks noGrp="1"/>
          </p:cNvSpPr>
          <p:nvPr>
            <p:ph type="subTitle" idx="1"/>
          </p:nvPr>
        </p:nvSpPr>
        <p:spPr>
          <a:xfrm>
            <a:off x="1751012" y="3886200"/>
            <a:ext cx="8689976" cy="195800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0000"/>
              </a:lnSpc>
              <a:spcBef>
                <a:spcPts val="0"/>
              </a:spcBef>
              <a:spcAft>
                <a:spcPts val="0"/>
              </a:spcAft>
              <a:buSzPct val="100000"/>
              <a:buNone/>
            </a:pPr>
            <a:r>
              <a:rPr lang="es-ES" dirty="0"/>
              <a:t>HISTORIA 1° MEDIO</a:t>
            </a:r>
            <a:endParaRPr dirty="0"/>
          </a:p>
          <a:p>
            <a:pPr marL="0" lvl="0" indent="0" algn="ctr" rtl="0">
              <a:lnSpc>
                <a:spcPct val="120000"/>
              </a:lnSpc>
              <a:spcBef>
                <a:spcPts val="1000"/>
              </a:spcBef>
              <a:spcAft>
                <a:spcPts val="0"/>
              </a:spcAft>
              <a:buSzPct val="100000"/>
              <a:buNone/>
            </a:pPr>
            <a:r>
              <a:rPr lang="es-ES" dirty="0"/>
              <a:t>PROFESOR ABRAHAM LÓPEZ</a:t>
            </a:r>
            <a:endParaRPr dirty="0"/>
          </a:p>
          <a:p>
            <a:pPr marL="0" lvl="0" indent="0" algn="ctr" rtl="0">
              <a:lnSpc>
                <a:spcPct val="120000"/>
              </a:lnSpc>
              <a:spcBef>
                <a:spcPts val="1000"/>
              </a:spcBef>
              <a:spcAft>
                <a:spcPts val="0"/>
              </a:spcAft>
              <a:buSzPct val="100000"/>
              <a:buNone/>
            </a:pPr>
            <a:r>
              <a:rPr lang="es-ES" dirty="0" err="1"/>
              <a:t>OA</a:t>
            </a:r>
            <a:r>
              <a:rPr lang="es-ES" dirty="0"/>
              <a:t> : 01</a:t>
            </a:r>
          </a:p>
          <a:p>
            <a:pPr marL="0" lvl="0" indent="0" algn="ctr" rtl="0">
              <a:lnSpc>
                <a:spcPct val="120000"/>
              </a:lnSpc>
              <a:spcBef>
                <a:spcPts val="1000"/>
              </a:spcBef>
              <a:spcAft>
                <a:spcPts val="0"/>
              </a:spcAft>
              <a:buSzPct val="100000"/>
              <a:buNone/>
            </a:pPr>
            <a:r>
              <a:rPr lang="es-ES" dirty="0"/>
              <a:t>CLASE </a:t>
            </a:r>
            <a:r>
              <a:rPr lang="es-ES" dirty="0" err="1"/>
              <a:t>N°</a:t>
            </a:r>
            <a:r>
              <a:rPr lang="es-ES" dirty="0"/>
              <a:t> 17-18-19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txBox="1">
            <a:spLocks noGrp="1"/>
          </p:cNvSpPr>
          <p:nvPr>
            <p:ph type="title"/>
          </p:nvPr>
        </p:nvSpPr>
        <p:spPr>
          <a:xfrm>
            <a:off x="993253" y="12390"/>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ALGUNOS EJEMPLOS DE LA IMPLEMENTACIÓN DE ESTAS IDEAS SE DIERON EN</a:t>
            </a:r>
            <a:endParaRPr/>
          </a:p>
        </p:txBody>
      </p:sp>
      <p:pic>
        <p:nvPicPr>
          <p:cNvPr id="253" name="Google Shape;253;p10" descr="Patrón de fondo&#10;&#10;Descripción generada automáticamente"/>
          <p:cNvPicPr preferRelativeResize="0">
            <a:picLocks noGrp="1"/>
          </p:cNvPicPr>
          <p:nvPr>
            <p:ph type="body" idx="1"/>
          </p:nvPr>
        </p:nvPicPr>
        <p:blipFill rotWithShape="1">
          <a:blip r:embed="rId3">
            <a:alphaModFix/>
          </a:blip>
          <a:srcRect/>
          <a:stretch/>
        </p:blipFill>
        <p:spPr>
          <a:xfrm>
            <a:off x="399493" y="1680474"/>
            <a:ext cx="2278394" cy="1199575"/>
          </a:xfrm>
          <a:prstGeom prst="rect">
            <a:avLst/>
          </a:prstGeom>
          <a:noFill/>
          <a:ln>
            <a:noFill/>
          </a:ln>
        </p:spPr>
      </p:pic>
      <p:sp>
        <p:nvSpPr>
          <p:cNvPr id="254" name="Google Shape;254;p10"/>
          <p:cNvSpPr txBox="1"/>
          <p:nvPr/>
        </p:nvSpPr>
        <p:spPr>
          <a:xfrm>
            <a:off x="399493" y="3019492"/>
            <a:ext cx="22783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lt1"/>
                </a:solidFill>
                <a:latin typeface="Twentieth Century"/>
                <a:ea typeface="Twentieth Century"/>
                <a:cs typeface="Twentieth Century"/>
                <a:sym typeface="Twentieth Century"/>
              </a:rPr>
              <a:t>ESTADOS UNIDOS 1776</a:t>
            </a:r>
            <a:endParaRPr/>
          </a:p>
        </p:txBody>
      </p:sp>
      <p:pic>
        <p:nvPicPr>
          <p:cNvPr id="255" name="Google Shape;255;p10" descr="Logotipo, nombre de la empresa&#10;&#10;Descripción generada automáticamente"/>
          <p:cNvPicPr preferRelativeResize="0"/>
          <p:nvPr/>
        </p:nvPicPr>
        <p:blipFill rotWithShape="1">
          <a:blip r:embed="rId4">
            <a:alphaModFix/>
          </a:blip>
          <a:srcRect/>
          <a:stretch/>
        </p:blipFill>
        <p:spPr>
          <a:xfrm>
            <a:off x="3685440" y="1740095"/>
            <a:ext cx="2165934" cy="1443392"/>
          </a:xfrm>
          <a:prstGeom prst="rect">
            <a:avLst/>
          </a:prstGeom>
          <a:noFill/>
          <a:ln>
            <a:noFill/>
          </a:ln>
        </p:spPr>
      </p:pic>
      <p:sp>
        <p:nvSpPr>
          <p:cNvPr id="256" name="Google Shape;256;p10"/>
          <p:cNvSpPr txBox="1"/>
          <p:nvPr/>
        </p:nvSpPr>
        <p:spPr>
          <a:xfrm>
            <a:off x="3619864" y="3292200"/>
            <a:ext cx="22592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lt1"/>
                </a:solidFill>
                <a:latin typeface="Twentieth Century"/>
                <a:ea typeface="Twentieth Century"/>
                <a:cs typeface="Twentieth Century"/>
                <a:sym typeface="Twentieth Century"/>
              </a:rPr>
              <a:t>INGLATERRA DESDE FINES DEL SIGLO XVII</a:t>
            </a:r>
            <a:endParaRPr/>
          </a:p>
        </p:txBody>
      </p:sp>
      <p:pic>
        <p:nvPicPr>
          <p:cNvPr id="257" name="Google Shape;257;p10" descr="Forma&#10;&#10;Descripción generada automáticamente"/>
          <p:cNvPicPr preferRelativeResize="0"/>
          <p:nvPr/>
        </p:nvPicPr>
        <p:blipFill rotWithShape="1">
          <a:blip r:embed="rId5">
            <a:alphaModFix/>
          </a:blip>
          <a:srcRect/>
          <a:stretch/>
        </p:blipFill>
        <p:spPr>
          <a:xfrm>
            <a:off x="3642536" y="4014604"/>
            <a:ext cx="2400281" cy="1600187"/>
          </a:xfrm>
          <a:prstGeom prst="rect">
            <a:avLst/>
          </a:prstGeom>
          <a:noFill/>
          <a:ln>
            <a:noFill/>
          </a:ln>
        </p:spPr>
      </p:pic>
      <p:sp>
        <p:nvSpPr>
          <p:cNvPr id="258" name="Google Shape;258;p10"/>
          <p:cNvSpPr txBox="1"/>
          <p:nvPr/>
        </p:nvSpPr>
        <p:spPr>
          <a:xfrm>
            <a:off x="3619864" y="5775265"/>
            <a:ext cx="24002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lt1"/>
                </a:solidFill>
                <a:latin typeface="Twentieth Century"/>
                <a:ea typeface="Twentieth Century"/>
                <a:cs typeface="Twentieth Century"/>
                <a:sym typeface="Twentieth Century"/>
              </a:rPr>
              <a:t>FRANCIA ENTRE EL FINES DEL SIGLO XIX E INICIOS DEL XX</a:t>
            </a:r>
            <a:endParaRPr/>
          </a:p>
        </p:txBody>
      </p:sp>
      <p:pic>
        <p:nvPicPr>
          <p:cNvPr id="259" name="Google Shape;259;p10" descr="Imagen que contiene Forma&#10;&#10;Descripción generada automáticamente"/>
          <p:cNvPicPr preferRelativeResize="0"/>
          <p:nvPr/>
        </p:nvPicPr>
        <p:blipFill rotWithShape="1">
          <a:blip r:embed="rId6">
            <a:alphaModFix/>
          </a:blip>
          <a:srcRect/>
          <a:stretch/>
        </p:blipFill>
        <p:spPr>
          <a:xfrm>
            <a:off x="399494" y="3624027"/>
            <a:ext cx="2400280" cy="1600187"/>
          </a:xfrm>
          <a:prstGeom prst="rect">
            <a:avLst/>
          </a:prstGeom>
          <a:noFill/>
          <a:ln>
            <a:noFill/>
          </a:ln>
        </p:spPr>
      </p:pic>
      <p:sp>
        <p:nvSpPr>
          <p:cNvPr id="260" name="Google Shape;260;p10"/>
          <p:cNvSpPr txBox="1"/>
          <p:nvPr/>
        </p:nvSpPr>
        <p:spPr>
          <a:xfrm>
            <a:off x="399494" y="5368027"/>
            <a:ext cx="240028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200">
                <a:solidFill>
                  <a:schemeClr val="lt1"/>
                </a:solidFill>
                <a:latin typeface="Twentieth Century"/>
                <a:ea typeface="Twentieth Century"/>
                <a:cs typeface="Twentieth Century"/>
                <a:sym typeface="Twentieth Century"/>
              </a:rPr>
              <a:t>EN ESPAÑA LA APLICACIÓN FUE PAULATINA, DESARROLLANDOSE DESDE FINES DEL SIGLO XVII HASTA LA FORMACIÓN DE LA REPUBLICA ESPAÑOLA A FINES DEL XIX</a:t>
            </a:r>
            <a:endParaRPr/>
          </a:p>
        </p:txBody>
      </p:sp>
      <p:pic>
        <p:nvPicPr>
          <p:cNvPr id="261" name="Google Shape;261;p10"/>
          <p:cNvPicPr preferRelativeResize="0"/>
          <p:nvPr/>
        </p:nvPicPr>
        <p:blipFill rotWithShape="1">
          <a:blip r:embed="rId7">
            <a:alphaModFix/>
          </a:blip>
          <a:srcRect r="33270"/>
          <a:stretch/>
        </p:blipFill>
        <p:spPr>
          <a:xfrm>
            <a:off x="6700928" y="1602101"/>
            <a:ext cx="2542393" cy="2000250"/>
          </a:xfrm>
          <a:prstGeom prst="rect">
            <a:avLst/>
          </a:prstGeom>
          <a:noFill/>
          <a:ln>
            <a:noFill/>
          </a:ln>
        </p:spPr>
      </p:pic>
      <p:sp>
        <p:nvSpPr>
          <p:cNvPr id="262" name="Google Shape;262;p10"/>
          <p:cNvSpPr txBox="1"/>
          <p:nvPr/>
        </p:nvSpPr>
        <p:spPr>
          <a:xfrm>
            <a:off x="9250114" y="1744637"/>
            <a:ext cx="2542393"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600">
                <a:solidFill>
                  <a:schemeClr val="lt1"/>
                </a:solidFill>
                <a:latin typeface="Twentieth Century"/>
                <a:ea typeface="Twentieth Century"/>
                <a:cs typeface="Twentieth Century"/>
                <a:sym typeface="Twentieth Century"/>
              </a:rPr>
              <a:t>En la mayor parte de Europa, las ideas liberales se desarrollaron a lo largo del siglo XIX, principalmente en los ciclos revolucionarios de 1830 y 1848</a:t>
            </a:r>
            <a:endParaRPr/>
          </a:p>
        </p:txBody>
      </p:sp>
      <p:pic>
        <p:nvPicPr>
          <p:cNvPr id="263" name="Google Shape;263;p10" descr="Imagen que contiene Gráfico&#10;&#10;Descripción generada automáticamente"/>
          <p:cNvPicPr preferRelativeResize="0"/>
          <p:nvPr/>
        </p:nvPicPr>
        <p:blipFill rotWithShape="1">
          <a:blip r:embed="rId8">
            <a:alphaModFix/>
          </a:blip>
          <a:srcRect/>
          <a:stretch/>
        </p:blipFill>
        <p:spPr>
          <a:xfrm>
            <a:off x="6694136" y="4593233"/>
            <a:ext cx="2555978" cy="1695793"/>
          </a:xfrm>
          <a:prstGeom prst="rect">
            <a:avLst/>
          </a:prstGeom>
          <a:noFill/>
          <a:ln>
            <a:noFill/>
          </a:ln>
        </p:spPr>
      </p:pic>
      <p:sp>
        <p:nvSpPr>
          <p:cNvPr id="264" name="Google Shape;264;p10"/>
          <p:cNvSpPr txBox="1"/>
          <p:nvPr/>
        </p:nvSpPr>
        <p:spPr>
          <a:xfrm>
            <a:off x="9250114" y="4699170"/>
            <a:ext cx="2555978"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400">
                <a:solidFill>
                  <a:schemeClr val="lt1"/>
                </a:solidFill>
                <a:latin typeface="Twentieth Century"/>
                <a:ea typeface="Twentieth Century"/>
                <a:cs typeface="Twentieth Century"/>
                <a:sym typeface="Twentieth Century"/>
              </a:rPr>
              <a:t>En América Latina, se desarrollaron procesos de independencia que tomaron estas ideas desde inicios del siglo XIX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913776" y="68101"/>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ACTIVIDAD</a:t>
            </a:r>
            <a:endParaRPr/>
          </a:p>
        </p:txBody>
      </p:sp>
      <p:sp>
        <p:nvSpPr>
          <p:cNvPr id="270" name="Google Shape;270;p11"/>
          <p:cNvSpPr txBox="1">
            <a:spLocks noGrp="1"/>
          </p:cNvSpPr>
          <p:nvPr>
            <p:ph type="body" idx="1"/>
          </p:nvPr>
        </p:nvSpPr>
        <p:spPr>
          <a:xfrm>
            <a:off x="1038061" y="1284018"/>
            <a:ext cx="10364452" cy="5090150"/>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0"/>
              </a:spcBef>
              <a:spcAft>
                <a:spcPts val="0"/>
              </a:spcAft>
              <a:buSzPts val="2000"/>
              <a:buNone/>
            </a:pPr>
            <a:r>
              <a:rPr lang="es-ES"/>
              <a:t>REUNIDOS EN PAREJAS, SELECCIONARAN 2 DE LOS CASOS DE IMPLEMENTACIÓN DE LAS IDEAS LIBERALES Y REPUBLICANAS MENCIONADOS EN LA DIAPOSITIVA ANTERIOR: UNO DE EUROPA, UNO DE AMERICA LATINA.</a:t>
            </a:r>
            <a:endParaRPr/>
          </a:p>
          <a:p>
            <a:pPr marL="0" lvl="0" indent="0" algn="just" rtl="0">
              <a:lnSpc>
                <a:spcPct val="120000"/>
              </a:lnSpc>
              <a:spcBef>
                <a:spcPts val="1000"/>
              </a:spcBef>
              <a:spcAft>
                <a:spcPts val="0"/>
              </a:spcAft>
              <a:buSzPts val="2000"/>
              <a:buNone/>
            </a:pPr>
            <a:r>
              <a:rPr lang="es-ES"/>
              <a:t>INDAGARAN EN INTERNET ACERCA DE CÓMO SE DESARROLLÓ DICHO PROCESO Y ELABORARÁN UN INFORME BREVE (UNA PLANA) QUE INCLUYA:</a:t>
            </a:r>
            <a:endParaRPr/>
          </a:p>
          <a:p>
            <a:pPr marL="228600" lvl="0" indent="-228600" algn="just" rtl="0">
              <a:lnSpc>
                <a:spcPct val="120000"/>
              </a:lnSpc>
              <a:spcBef>
                <a:spcPts val="1000"/>
              </a:spcBef>
              <a:spcAft>
                <a:spcPts val="0"/>
              </a:spcAft>
              <a:buSzPts val="2000"/>
              <a:buChar char="•"/>
            </a:pPr>
            <a:r>
              <a:rPr lang="es-ES"/>
              <a:t>CAUSAS</a:t>
            </a:r>
            <a:endParaRPr/>
          </a:p>
          <a:p>
            <a:pPr marL="228600" lvl="0" indent="-228600" algn="just" rtl="0">
              <a:lnSpc>
                <a:spcPct val="120000"/>
              </a:lnSpc>
              <a:spcBef>
                <a:spcPts val="1000"/>
              </a:spcBef>
              <a:spcAft>
                <a:spcPts val="0"/>
              </a:spcAft>
              <a:buSzPts val="2000"/>
              <a:buChar char="•"/>
            </a:pPr>
            <a:r>
              <a:rPr lang="es-ES"/>
              <a:t>CARACTERISTICAS DEL PROCESO</a:t>
            </a:r>
            <a:endParaRPr/>
          </a:p>
          <a:p>
            <a:pPr marL="228600" lvl="0" indent="-228600" algn="just" rtl="0">
              <a:lnSpc>
                <a:spcPct val="120000"/>
              </a:lnSpc>
              <a:spcBef>
                <a:spcPts val="1000"/>
              </a:spcBef>
              <a:spcAft>
                <a:spcPts val="0"/>
              </a:spcAft>
              <a:buSzPts val="2000"/>
              <a:buChar char="•"/>
            </a:pPr>
            <a:r>
              <a:rPr lang="es-ES"/>
              <a:t>CONSECUENCIAS </a:t>
            </a:r>
            <a:endParaRPr/>
          </a:p>
          <a:p>
            <a:pPr marL="0" lvl="0" indent="0" algn="just" rtl="0">
              <a:lnSpc>
                <a:spcPct val="120000"/>
              </a:lnSpc>
              <a:spcBef>
                <a:spcPts val="1000"/>
              </a:spcBef>
              <a:spcAft>
                <a:spcPts val="0"/>
              </a:spcAft>
              <a:buSzPts val="2000"/>
              <a:buNone/>
            </a:pPr>
            <a:r>
              <a:rPr lang="es-ES"/>
              <a:t>FINALMENTE, COMPARARAN AMBOS PROCESOS CON EL CASO CHILENO Y A PARTIR DE SUS CONCLUSIONES RESPONDERAN A LA PREGUNTA:</a:t>
            </a:r>
            <a:endParaRPr/>
          </a:p>
          <a:p>
            <a:pPr marL="228600" lvl="0" indent="-228600" algn="just" rtl="0">
              <a:lnSpc>
                <a:spcPct val="120000"/>
              </a:lnSpc>
              <a:spcBef>
                <a:spcPts val="1000"/>
              </a:spcBef>
              <a:spcAft>
                <a:spcPts val="0"/>
              </a:spcAft>
              <a:buSzPts val="2000"/>
              <a:buChar char="•"/>
            </a:pPr>
            <a:r>
              <a:rPr lang="es-ES"/>
              <a:t>¿CÓMO SE CONFORMARON LOS ESTADOS NACIONALES CONTEMPORÁNEOS?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lt1"/>
            </a:gs>
          </a:gsLst>
          <a:lin ang="5400000" scaled="0"/>
        </a:gradFill>
        <a:effectLst/>
      </p:bgPr>
    </p:bg>
    <p:spTree>
      <p:nvGrpSpPr>
        <p:cNvPr id="1" name="Shape 183"/>
        <p:cNvGrpSpPr/>
        <p:nvPr/>
      </p:nvGrpSpPr>
      <p:grpSpPr>
        <a:xfrm>
          <a:off x="0" y="0"/>
          <a:ext cx="0" cy="0"/>
          <a:chOff x="0" y="0"/>
          <a:chExt cx="0" cy="0"/>
        </a:xfrm>
      </p:grpSpPr>
      <p:sp>
        <p:nvSpPr>
          <p:cNvPr id="184" name="Google Shape;184;p2"/>
          <p:cNvSpPr/>
          <p:nvPr/>
        </p:nvSpPr>
        <p:spPr>
          <a:xfrm>
            <a:off x="4059935" y="0"/>
            <a:ext cx="8132065" cy="6858000"/>
          </a:xfrm>
          <a:prstGeom prst="rect">
            <a:avLst/>
          </a:prstGeom>
          <a:gradFill>
            <a:gsLst>
              <a:gs pos="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5" name="Google Shape;185;p2"/>
          <p:cNvSpPr/>
          <p:nvPr/>
        </p:nvSpPr>
        <p:spPr>
          <a:xfrm>
            <a:off x="0" y="0"/>
            <a:ext cx="4059935" cy="6858000"/>
          </a:xfrm>
          <a:prstGeom prst="rect">
            <a:avLst/>
          </a:prstGeom>
          <a:solidFill>
            <a:srgbClr val="73942D"/>
          </a:solidFill>
          <a:ln>
            <a:noFill/>
          </a:ln>
          <a:effectLst>
            <a:outerShdw blurRad="50800" dist="12700" algn="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6" name="Google Shape;186;p2"/>
          <p:cNvSpPr txBox="1">
            <a:spLocks noGrp="1"/>
          </p:cNvSpPr>
          <p:nvPr>
            <p:ph type="title"/>
          </p:nvPr>
        </p:nvSpPr>
        <p:spPr>
          <a:xfrm>
            <a:off x="641074" y="1588878"/>
            <a:ext cx="2844002" cy="36802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Twentieth Century"/>
              <a:buNone/>
            </a:pPr>
            <a:r>
              <a:rPr lang="es-ES" sz="4400">
                <a:solidFill>
                  <a:srgbClr val="FFFFFF"/>
                </a:solidFill>
              </a:rPr>
              <a:t>OBJETIVO</a:t>
            </a:r>
            <a:endParaRPr/>
          </a:p>
        </p:txBody>
      </p:sp>
      <p:pic>
        <p:nvPicPr>
          <p:cNvPr id="187" name="Google Shape;187;p2"/>
          <p:cNvPicPr preferRelativeResize="0"/>
          <p:nvPr/>
        </p:nvPicPr>
        <p:blipFill rotWithShape="1">
          <a:blip r:embed="rId3">
            <a:alphaModFix/>
          </a:blip>
          <a:srcRect r="66700" b="77917"/>
          <a:stretch/>
        </p:blipFill>
        <p:spPr>
          <a:xfrm>
            <a:off x="0" y="0"/>
            <a:ext cx="4059935" cy="1514475"/>
          </a:xfrm>
          <a:prstGeom prst="rect">
            <a:avLst/>
          </a:prstGeom>
          <a:noFill/>
          <a:ln>
            <a:noFill/>
          </a:ln>
        </p:spPr>
      </p:pic>
      <p:sp>
        <p:nvSpPr>
          <p:cNvPr id="188" name="Google Shape;188;p2"/>
          <p:cNvSpPr txBox="1">
            <a:spLocks noGrp="1"/>
          </p:cNvSpPr>
          <p:nvPr>
            <p:ph type="body" idx="1"/>
          </p:nvPr>
        </p:nvSpPr>
        <p:spPr>
          <a:xfrm>
            <a:off x="4634794" y="1049695"/>
            <a:ext cx="6642806" cy="4758611"/>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000"/>
              <a:buChar char="•"/>
            </a:pPr>
            <a:r>
              <a:rPr lang="es-ES"/>
              <a:t>EXPLICAR LAS PRINCIPALES EXPRESIONES MEDIANTE LAS QUE LA BURGUESÍA DESARROLLÓ  EL LIBERALISMO Y REPUBLICANISMO EN EL SIGLO XIX</a:t>
            </a:r>
            <a:endParaRPr/>
          </a:p>
        </p:txBody>
      </p:sp>
      <p:pic>
        <p:nvPicPr>
          <p:cNvPr id="189" name="Google Shape;189;p2"/>
          <p:cNvPicPr preferRelativeResize="0"/>
          <p:nvPr/>
        </p:nvPicPr>
        <p:blipFill rotWithShape="1">
          <a:blip r:embed="rId4">
            <a:alphaModFix/>
          </a:blip>
          <a:srcRect l="78750" t="72830" b="14148"/>
          <a:stretch/>
        </p:blipFill>
        <p:spPr>
          <a:xfrm>
            <a:off x="1377059" y="5962903"/>
            <a:ext cx="2590800" cy="89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4"/>
        <p:cNvGrpSpPr/>
        <p:nvPr/>
      </p:nvGrpSpPr>
      <p:grpSpPr>
        <a:xfrm>
          <a:off x="0" y="0"/>
          <a:ext cx="0" cy="0"/>
          <a:chOff x="0" y="0"/>
          <a:chExt cx="0" cy="0"/>
        </a:xfrm>
      </p:grpSpPr>
      <p:sp>
        <p:nvSpPr>
          <p:cNvPr id="195" name="Google Shape;195;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96" name="Google Shape;196;p3"/>
          <p:cNvPicPr preferRelativeResize="0"/>
          <p:nvPr/>
        </p:nvPicPr>
        <p:blipFill rotWithShape="1">
          <a:blip r:embed="rId3">
            <a:alphaModFix amt="40000"/>
          </a:blip>
          <a:srcRect/>
          <a:stretch/>
        </p:blipFill>
        <p:spPr>
          <a:xfrm>
            <a:off x="0" y="0"/>
            <a:ext cx="12192003" cy="6858001"/>
          </a:xfrm>
          <a:prstGeom prst="rect">
            <a:avLst/>
          </a:prstGeom>
          <a:noFill/>
          <a:ln>
            <a:noFill/>
          </a:ln>
        </p:spPr>
      </p:pic>
      <p:pic>
        <p:nvPicPr>
          <p:cNvPr id="197" name="Google Shape;197;p3" descr="Gente en la calle&#10;&#10;Descripción generada automáticamente"/>
          <p:cNvPicPr preferRelativeResize="0"/>
          <p:nvPr/>
        </p:nvPicPr>
        <p:blipFill rotWithShape="1">
          <a:blip r:embed="rId4">
            <a:alphaModFix/>
          </a:blip>
          <a:srcRect l="28386" r="9663"/>
          <a:stretch/>
        </p:blipFill>
        <p:spPr>
          <a:xfrm>
            <a:off x="1" y="10"/>
            <a:ext cx="7552944" cy="6857990"/>
          </a:xfrm>
          <a:prstGeom prst="rect">
            <a:avLst/>
          </a:prstGeom>
          <a:noFill/>
          <a:ln>
            <a:noFill/>
          </a:ln>
        </p:spPr>
      </p:pic>
      <p:cxnSp>
        <p:nvCxnSpPr>
          <p:cNvPr id="198" name="Google Shape;198;p3"/>
          <p:cNvCxnSpPr/>
          <p:nvPr/>
        </p:nvCxnSpPr>
        <p:spPr>
          <a:xfrm>
            <a:off x="7508202" y="0"/>
            <a:ext cx="0" cy="6858000"/>
          </a:xfrm>
          <a:prstGeom prst="straightConnector1">
            <a:avLst/>
          </a:prstGeom>
          <a:noFill/>
          <a:ln w="82550" cap="sq" cmpd="sng">
            <a:solidFill>
              <a:srgbClr val="D9D9D9"/>
            </a:solidFill>
            <a:prstDash val="solid"/>
            <a:miter lim="800000"/>
            <a:headEnd type="none" w="sm" len="sm"/>
            <a:tailEnd type="none" w="sm" len="sm"/>
          </a:ln>
        </p:spPr>
      </p:cxnSp>
      <p:pic>
        <p:nvPicPr>
          <p:cNvPr id="199" name="Google Shape;199;p3"/>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200" name="Google Shape;200;p3"/>
          <p:cNvSpPr txBox="1">
            <a:spLocks noGrp="1"/>
          </p:cNvSpPr>
          <p:nvPr>
            <p:ph type="title"/>
          </p:nvPr>
        </p:nvSpPr>
        <p:spPr>
          <a:xfrm>
            <a:off x="8196408" y="640831"/>
            <a:ext cx="3352128" cy="15738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s-ES"/>
              <a:t>IDEAL LIBERAL Y REPUBLICANO</a:t>
            </a:r>
            <a:endParaRPr/>
          </a:p>
        </p:txBody>
      </p:sp>
      <p:grpSp>
        <p:nvGrpSpPr>
          <p:cNvPr id="201" name="Google Shape;201;p3"/>
          <p:cNvGrpSpPr/>
          <p:nvPr/>
        </p:nvGrpSpPr>
        <p:grpSpPr>
          <a:xfrm>
            <a:off x="8196408" y="2662501"/>
            <a:ext cx="3352128" cy="3290490"/>
            <a:chOff x="0" y="295409"/>
            <a:chExt cx="3352128" cy="3290490"/>
          </a:xfrm>
        </p:grpSpPr>
        <p:sp>
          <p:nvSpPr>
            <p:cNvPr id="202" name="Google Shape;202;p3"/>
            <p:cNvSpPr/>
            <p:nvPr/>
          </p:nvSpPr>
          <p:spPr>
            <a:xfrm>
              <a:off x="0" y="295409"/>
              <a:ext cx="3352128" cy="105651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txBox="1"/>
            <p:nvPr/>
          </p:nvSpPr>
          <p:spPr>
            <a:xfrm>
              <a:off x="51575" y="346984"/>
              <a:ext cx="3248978" cy="95336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wentieth Century"/>
                <a:buNone/>
              </a:pPr>
              <a:r>
                <a:rPr lang="es-ES" sz="2100" b="0" i="0" u="none" strike="noStrike" cap="none">
                  <a:solidFill>
                    <a:schemeClr val="lt1"/>
                  </a:solidFill>
                  <a:latin typeface="Twentieth Century"/>
                  <a:ea typeface="Twentieth Century"/>
                  <a:cs typeface="Twentieth Century"/>
                  <a:sym typeface="Twentieth Century"/>
                </a:rPr>
                <a:t>¿Cuáles eran los principales postulados del ideal republicano? </a:t>
              </a:r>
              <a:endParaRPr sz="2100" b="0" i="0" u="none" strike="noStrike" cap="none">
                <a:solidFill>
                  <a:schemeClr val="lt1"/>
                </a:solidFill>
                <a:latin typeface="Twentieth Century"/>
                <a:ea typeface="Twentieth Century"/>
                <a:cs typeface="Twentieth Century"/>
                <a:sym typeface="Twentieth Century"/>
              </a:endParaRPr>
            </a:p>
          </p:txBody>
        </p:sp>
        <p:sp>
          <p:nvSpPr>
            <p:cNvPr id="204" name="Google Shape;204;p3"/>
            <p:cNvSpPr/>
            <p:nvPr/>
          </p:nvSpPr>
          <p:spPr>
            <a:xfrm>
              <a:off x="0" y="1412399"/>
              <a:ext cx="3352128" cy="105651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txBox="1"/>
            <p:nvPr/>
          </p:nvSpPr>
          <p:spPr>
            <a:xfrm>
              <a:off x="51575" y="1463974"/>
              <a:ext cx="3248978" cy="95336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wentieth Century"/>
                <a:buNone/>
              </a:pPr>
              <a:r>
                <a:rPr lang="es-ES" sz="2100" b="0" i="0" u="none" strike="noStrike" cap="none">
                  <a:solidFill>
                    <a:schemeClr val="lt1"/>
                  </a:solidFill>
                  <a:latin typeface="Twentieth Century"/>
                  <a:ea typeface="Twentieth Century"/>
                  <a:cs typeface="Twentieth Century"/>
                  <a:sym typeface="Twentieth Century"/>
                </a:rPr>
                <a:t>¿Cuáles de estos se mantienen en la actualidad? ¿por qué sucede esto?</a:t>
              </a:r>
              <a:endParaRPr sz="2100" b="0" i="0" u="none" strike="noStrike" cap="none">
                <a:solidFill>
                  <a:schemeClr val="lt1"/>
                </a:solidFill>
                <a:latin typeface="Twentieth Century"/>
                <a:ea typeface="Twentieth Century"/>
                <a:cs typeface="Twentieth Century"/>
                <a:sym typeface="Twentieth Century"/>
              </a:endParaRPr>
            </a:p>
          </p:txBody>
        </p:sp>
        <p:sp>
          <p:nvSpPr>
            <p:cNvPr id="206" name="Google Shape;206;p3"/>
            <p:cNvSpPr/>
            <p:nvPr/>
          </p:nvSpPr>
          <p:spPr>
            <a:xfrm>
              <a:off x="0" y="2529389"/>
              <a:ext cx="3352128" cy="105651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p:nvPr/>
          </p:nvSpPr>
          <p:spPr>
            <a:xfrm>
              <a:off x="51575" y="2580964"/>
              <a:ext cx="3248978" cy="95336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wentieth Century"/>
                <a:buNone/>
              </a:pPr>
              <a:r>
                <a:rPr lang="es-ES" sz="2100" b="0" i="0" u="none" strike="noStrike" cap="none">
                  <a:solidFill>
                    <a:schemeClr val="lt1"/>
                  </a:solidFill>
                  <a:latin typeface="Twentieth Century"/>
                  <a:ea typeface="Twentieth Century"/>
                  <a:cs typeface="Twentieth Century"/>
                  <a:sym typeface="Twentieth Century"/>
                </a:rPr>
                <a:t>¿Qué buscaba el ideal liberal? ¿en qué ámbitos de la vida se enfocaba?</a:t>
              </a:r>
              <a:endParaRPr sz="2100" b="0" i="0" u="none" strike="noStrike" cap="none">
                <a:solidFill>
                  <a:schemeClr val="lt1"/>
                </a:solidFill>
                <a:latin typeface="Twentieth Century"/>
                <a:ea typeface="Twentieth Century"/>
                <a:cs typeface="Twentieth Century"/>
                <a:sym typeface="Twentieth Century"/>
              </a:endParaRPr>
            </a:p>
          </p:txBody>
        </p:sp>
      </p:grpSp>
      <p:sp>
        <p:nvSpPr>
          <p:cNvPr id="208" name="Google Shape;208;p3"/>
          <p:cNvSpPr txBox="1"/>
          <p:nvPr/>
        </p:nvSpPr>
        <p:spPr>
          <a:xfrm>
            <a:off x="5226667" y="6657945"/>
            <a:ext cx="232627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Twentieth Century"/>
                <a:ea typeface="Twentieth Century"/>
                <a:cs typeface="Twentieth Century"/>
                <a:sym typeface="Twentieth Century"/>
                <a:hlinkClick r:id="rId6">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Twentieth Century"/>
                <a:ea typeface="Twentieth Century"/>
                <a:cs typeface="Twentieth Century"/>
                <a:sym typeface="Twentieth Century"/>
              </a:rPr>
              <a:t> de Autor desconocido está bajo licencia </a:t>
            </a:r>
            <a:r>
              <a:rPr lang="es-ES" sz="700" b="0" i="0" u="sng" strike="noStrike" cap="none">
                <a:solidFill>
                  <a:srgbClr val="FFFFFF"/>
                </a:solidFill>
                <a:latin typeface="Twentieth Century"/>
                <a:ea typeface="Twentieth Century"/>
                <a:cs typeface="Twentieth Century"/>
                <a:sym typeface="Twentieth Century"/>
                <a:hlinkClick r:id="rId7">
                  <a:extLst>
                    <a:ext uri="{A12FA001-AC4F-418D-AE19-62706E023703}">
                      <ahyp:hlinkClr xmlns:ahyp="http://schemas.microsoft.com/office/drawing/2018/hyperlinkcolor" val="tx"/>
                    </a:ext>
                  </a:extLst>
                </a:hlinkClick>
              </a:rPr>
              <a:t>CC BY-SA</a:t>
            </a:r>
            <a:endParaRPr sz="7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¿QUÉ RELACIÓN EXISTE ENTRE EL IDEAL LIBERAL Y LO PROPUESTO EN EL VIDEO?</a:t>
            </a:r>
            <a:endParaRPr/>
          </a:p>
        </p:txBody>
      </p:sp>
      <p:sp>
        <p:nvSpPr>
          <p:cNvPr id="214" name="Google Shape;214;p4"/>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s-ES" u="sng">
                <a:solidFill>
                  <a:schemeClr val="hlink"/>
                </a:solidFill>
                <a:hlinkClick r:id="rId3"/>
              </a:rPr>
              <a:t>HTTPS://YOUTU.BE/IQWSGXAYNE8</a:t>
            </a:r>
            <a:endParaRPr/>
          </a:p>
          <a:p>
            <a:pPr marL="0" lvl="0" indent="0" algn="l" rtl="0">
              <a:lnSpc>
                <a:spcPct val="120000"/>
              </a:lnSpc>
              <a:spcBef>
                <a:spcPts val="1000"/>
              </a:spcBef>
              <a:spcAft>
                <a:spcPts val="0"/>
              </a:spcAft>
              <a:buSzPts val="2000"/>
              <a:buNone/>
            </a:pPr>
            <a:endParaRPr/>
          </a:p>
          <a:p>
            <a:pPr marL="0" lvl="0" indent="0" algn="l" rtl="0">
              <a:lnSpc>
                <a:spcPct val="120000"/>
              </a:lnSpc>
              <a:spcBef>
                <a:spcPts val="1000"/>
              </a:spcBef>
              <a:spcAft>
                <a:spcPts val="0"/>
              </a:spcAft>
              <a:buSzPts val="2000"/>
              <a:buNone/>
            </a:pPr>
            <a:r>
              <a:rPr lang="es-ES"/>
              <a:t>OBSERVA EL VIDEO DEL LINK ADJUNTO Y RESPONDE A LA PREGUNTA EN TU CUADERNO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s-ES"/>
              <a:t>INGRESA AL SIGUIENTE LINK, OBSERVA ATENTAMENTE Y TOMA APUNTES DEL MAPA CONCEPTUAL:</a:t>
            </a:r>
            <a:endParaRPr/>
          </a:p>
          <a:p>
            <a:pPr marL="0" lvl="0" indent="0" algn="l" rtl="0">
              <a:lnSpc>
                <a:spcPct val="120000"/>
              </a:lnSpc>
              <a:spcBef>
                <a:spcPts val="1000"/>
              </a:spcBef>
              <a:spcAft>
                <a:spcPts val="0"/>
              </a:spcAft>
              <a:buSzPts val="2000"/>
              <a:buNone/>
            </a:pPr>
            <a:r>
              <a:rPr lang="es-ES" u="sng">
                <a:solidFill>
                  <a:schemeClr val="hlink"/>
                </a:solidFill>
                <a:hlinkClick r:id="rId3"/>
              </a:rPr>
              <a:t>HTTPS://MIRO.COM/APP/BOARD/O9J_LEPTL0U=/</a:t>
            </a:r>
            <a:endParaRPr/>
          </a:p>
          <a:p>
            <a:pPr marL="0" lvl="0" indent="0" algn="l" rtl="0">
              <a:lnSpc>
                <a:spcPct val="120000"/>
              </a:lnSpc>
              <a:spcBef>
                <a:spcPts val="1000"/>
              </a:spcBef>
              <a:spcAft>
                <a:spcPts val="0"/>
              </a:spcAft>
              <a:buSzPts val="2000"/>
              <a:buNone/>
            </a:pPr>
            <a:endParaRPr/>
          </a:p>
          <a:p>
            <a:pPr marL="0" lvl="0" indent="0" algn="l" rtl="0">
              <a:lnSpc>
                <a:spcPct val="120000"/>
              </a:lnSpc>
              <a:spcBef>
                <a:spcPts val="1000"/>
              </a:spcBef>
              <a:spcAft>
                <a:spcPts val="0"/>
              </a:spcAft>
              <a:buSzPts val="2000"/>
              <a:buNone/>
            </a:pPr>
            <a:r>
              <a:rPr lang="es-ES"/>
              <a:t>¿QUÉ RELACIÓN TUVO LA BURGUESÍA CON EL CAMBIO EN EL MODELO DE ESTADO MODERNO A UNO DE TIPO LIBERAL?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EL PARLAMENTARISMO</a:t>
            </a:r>
            <a:endParaRPr/>
          </a:p>
        </p:txBody>
      </p:sp>
      <p:sp>
        <p:nvSpPr>
          <p:cNvPr id="225" name="Google Shape;225;p6"/>
          <p:cNvSpPr txBox="1">
            <a:spLocks noGrp="1"/>
          </p:cNvSpPr>
          <p:nvPr>
            <p:ph type="body" idx="1"/>
          </p:nvPr>
        </p:nvSpPr>
        <p:spPr>
          <a:xfrm>
            <a:off x="913774" y="2628350"/>
            <a:ext cx="10364452" cy="3424107"/>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20000"/>
              </a:lnSpc>
              <a:spcBef>
                <a:spcPts val="0"/>
              </a:spcBef>
              <a:spcAft>
                <a:spcPts val="0"/>
              </a:spcAft>
              <a:buSzPct val="100000"/>
              <a:buNone/>
            </a:pPr>
            <a:r>
              <a:rPr lang="es-ES"/>
              <a:t>EL PARLAMENTARISMO, ORIGINADO EN INGLATERRA DURANTE EL SIGLO XVII, RELEVA EL ROL DEL PODER LEGISLATIVO DENTRO DE UN ESTADO. EN ESTA FUENTE, EL HISTORIADOR JOSEP FRADERA EXPLICA SU RELACIÓN CON EL LIBERALISMO. </a:t>
            </a:r>
            <a:endParaRPr/>
          </a:p>
          <a:p>
            <a:pPr marL="0" lvl="0" indent="0" algn="just" rtl="0">
              <a:lnSpc>
                <a:spcPct val="120000"/>
              </a:lnSpc>
              <a:spcBef>
                <a:spcPts val="1000"/>
              </a:spcBef>
              <a:spcAft>
                <a:spcPts val="0"/>
              </a:spcAft>
              <a:buSzPct val="100000"/>
              <a:buNone/>
            </a:pPr>
            <a:r>
              <a:rPr lang="es-ES"/>
              <a:t>“LA PRINCIPAL META POLÍTICA DE LOS LIBERALES ERA EL ESTADO CONSTITUCIONAL COMO GARANTE DE LA SEGURIDAD JURÍDICA Y DE LA PARTICIPACIÓN CIUDADANA (…). PARA LA MAYOR PARTE DE ELLOS ERA DESEABLE QUE EXISTIERA EL PARLAMENTARISMO COMO FORMA DE GOBIERNO, EN LA QUE LAS RELACIONES DE LA MAYORÍA EXISTENTES EN EL PARLAMENTO DETERMINARAN LA COMPOSICIÓN Y LA POLÍTICA DEL GOBIERNO”.</a:t>
            </a:r>
            <a:endParaRPr/>
          </a:p>
          <a:p>
            <a:pPr marL="0" lvl="0" indent="0" algn="just" rtl="0">
              <a:lnSpc>
                <a:spcPct val="120000"/>
              </a:lnSpc>
              <a:spcBef>
                <a:spcPts val="1000"/>
              </a:spcBef>
              <a:spcAft>
                <a:spcPts val="0"/>
              </a:spcAft>
              <a:buSzPct val="100000"/>
              <a:buNone/>
            </a:pPr>
            <a:endParaRPr/>
          </a:p>
          <a:p>
            <a:pPr marL="0" lvl="0" indent="0" algn="just" rtl="0">
              <a:lnSpc>
                <a:spcPct val="120000"/>
              </a:lnSpc>
              <a:spcBef>
                <a:spcPts val="1000"/>
              </a:spcBef>
              <a:spcAft>
                <a:spcPts val="0"/>
              </a:spcAft>
              <a:buSzPct val="100000"/>
              <a:buNone/>
            </a:pPr>
            <a:r>
              <a:rPr lang="es-ES"/>
              <a:t>FUENTE: FRADERA, J. Y OTRO (2000). LAS BURGUESÍAS EUROPEAS DEL SIGLO XIX. SOCIEDAD CIVIL, POLÍTICA Y CULTURA. VALENCIA: UNIVERSITAT DE VALENCIA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EL PARLAMENTARISMO EN LA ACTUALIDAD Y EN LA HISTORIA</a:t>
            </a:r>
            <a:endParaRPr/>
          </a:p>
        </p:txBody>
      </p:sp>
      <p:pic>
        <p:nvPicPr>
          <p:cNvPr id="232" name="Google Shape;232;p7" title="EL PARLAMENTARISMO en minutos"/>
          <p:cNvPicPr preferRelativeResize="0">
            <a:picLocks noGrp="1"/>
          </p:cNvPicPr>
          <p:nvPr>
            <p:ph type="body" idx="1"/>
          </p:nvPr>
        </p:nvPicPr>
        <p:blipFill rotWithShape="1">
          <a:blip r:embed="rId3">
            <a:alphaModFix/>
          </a:blip>
          <a:srcRect/>
          <a:stretch/>
        </p:blipFill>
        <p:spPr>
          <a:xfrm>
            <a:off x="913775" y="2393596"/>
            <a:ext cx="6061075" cy="3424237"/>
          </a:xfrm>
          <a:prstGeom prst="rect">
            <a:avLst/>
          </a:prstGeom>
          <a:noFill/>
          <a:ln>
            <a:noFill/>
          </a:ln>
        </p:spPr>
      </p:pic>
      <p:sp>
        <p:nvSpPr>
          <p:cNvPr id="233" name="Google Shape;233;p7"/>
          <p:cNvSpPr txBox="1"/>
          <p:nvPr/>
        </p:nvSpPr>
        <p:spPr>
          <a:xfrm>
            <a:off x="7537141" y="2819724"/>
            <a:ext cx="3741083"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b="0" i="0" u="none" strike="noStrike" cap="none">
                <a:solidFill>
                  <a:schemeClr val="lt1"/>
                </a:solidFill>
                <a:latin typeface="Twentieth Century"/>
                <a:ea typeface="Twentieth Century"/>
                <a:cs typeface="Twentieth Century"/>
                <a:sym typeface="Twentieth Century"/>
              </a:rPr>
              <a:t>¿Qué es el parlamentarismo?</a:t>
            </a:r>
            <a:endParaRPr/>
          </a:p>
          <a:p>
            <a:pPr marL="0" marR="0" lvl="0" indent="0" algn="just"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just"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s-ES" sz="1800" b="0" i="0" u="none" strike="noStrike" cap="none">
                <a:solidFill>
                  <a:schemeClr val="lt1"/>
                </a:solidFill>
                <a:latin typeface="Twentieth Century"/>
                <a:ea typeface="Twentieth Century"/>
                <a:cs typeface="Twentieth Century"/>
                <a:sym typeface="Twentieth Century"/>
              </a:rPr>
              <a:t>¿Por qué los liberales habrán optado por este tipo de gobierno?</a:t>
            </a:r>
            <a:endParaRPr/>
          </a:p>
          <a:p>
            <a:pPr marL="0" marR="0" lvl="0" indent="0" algn="just"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just"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s-ES" sz="1800" b="0" i="0" u="none" strike="noStrike" cap="none">
                <a:solidFill>
                  <a:schemeClr val="lt1"/>
                </a:solidFill>
                <a:latin typeface="Twentieth Century"/>
                <a:ea typeface="Twentieth Century"/>
                <a:cs typeface="Twentieth Century"/>
                <a:sym typeface="Twentieth Century"/>
              </a:rPr>
              <a:t>¿Qué ventajas ofrecería en la actualidad?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3436825" y="236776"/>
            <a:ext cx="5318350" cy="6154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EL CONSTITUCIONALISMO</a:t>
            </a:r>
            <a:endParaRPr/>
          </a:p>
        </p:txBody>
      </p:sp>
      <p:sp>
        <p:nvSpPr>
          <p:cNvPr id="239" name="Google Shape;239;p8"/>
          <p:cNvSpPr txBox="1">
            <a:spLocks noGrp="1"/>
          </p:cNvSpPr>
          <p:nvPr>
            <p:ph type="body" idx="1"/>
          </p:nvPr>
        </p:nvSpPr>
        <p:spPr>
          <a:xfrm>
            <a:off x="613726" y="1305019"/>
            <a:ext cx="10964547" cy="4403324"/>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20000"/>
              </a:lnSpc>
              <a:spcBef>
                <a:spcPts val="0"/>
              </a:spcBef>
              <a:spcAft>
                <a:spcPts val="0"/>
              </a:spcAft>
              <a:buSzPct val="100000"/>
              <a:buNone/>
            </a:pPr>
            <a:r>
              <a:rPr lang="es-ES"/>
              <a:t>“[EL CONSTITUCIONALISMO] HA SIDO UNA DE LAS HERENCIAS DE LA VIEJA REPÚBLICA ROMANA (…) PASANDO POR LA CONSTITUCIÓN BRITÁNICA, QUE BUSCA UN EQUILIBRIO DEL PODER (…) HASTA LLEGAR A JOHN ADAMS Y THOMAS JEFFERSON EN LOS ESTADOS UNIDOS. EN ESTE SENTIDO, EL CONSTITUCIONALISMO SE HA VISTO COMO EL MARCO JURÍDICO OBLIGADO QUE LIMITA Y CREA A LA VEZ EL PODER EN SUS DISTINTAS VERTIENTES (…). POR SU INFLUENCIA EN EL MUNDO OCCIDENTAL, LA CONSTITUCIÓN DE LOS ESTADOS UNIDOS ES LA QUE MAYOR INTERÉS GENERA (…) SLAGSTAD MISMO DICE: «EL PROPÓSITO CENTRAL DEL CONSTITUCIONALISMO LIBERAL ES INSTITUCIONALIZAR UN SISTEMA DE MECANISMOS DE DEFENSA PARA EL CIUDADANO FRENTE AL ESTADO»; (…) ADEMÁS, EL CONSTITUCIONALISMO SE CONVIERTE EN LA FUENTE IDEOLÓGICA DE ORGANIZACIÓN POLÍTICA. EL PRINCIPIO ORGANIZATIVO ES EL REFERENTE A LA DIVISIÓN DEL PODER EN LAS TRES RAMAS CLÁSICAS —LEGISLATIVA, EJECUTIVA Y JUDICIAL— QUE LEGITIMAN AL MISMO.”</a:t>
            </a:r>
            <a:endParaRPr/>
          </a:p>
          <a:p>
            <a:pPr marL="0" lvl="0" indent="0" algn="just" rtl="0">
              <a:lnSpc>
                <a:spcPct val="120000"/>
              </a:lnSpc>
              <a:spcBef>
                <a:spcPts val="1000"/>
              </a:spcBef>
              <a:spcAft>
                <a:spcPts val="0"/>
              </a:spcAft>
              <a:buSzPct val="100000"/>
              <a:buNone/>
            </a:pPr>
            <a:r>
              <a:rPr lang="es-ES"/>
              <a:t>FUENTE: HERRERA, A. EN J. ELSTER Y OTRO (1999). CONSTITUCIONALISMO Y DEMOCRACIA. MÉXICO: FONDO DE CULTURA ECONÓMICA.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s-ES"/>
              <a:t>EL CONSTITUCIONALISMO</a:t>
            </a:r>
            <a:endParaRPr/>
          </a:p>
        </p:txBody>
      </p:sp>
      <p:pic>
        <p:nvPicPr>
          <p:cNvPr id="246" name="Google Shape;246;p9" title="CONCEPTO DE CONSTITUCIONALISMO"/>
          <p:cNvPicPr preferRelativeResize="0">
            <a:picLocks noGrp="1"/>
          </p:cNvPicPr>
          <p:nvPr>
            <p:ph type="body" idx="1"/>
          </p:nvPr>
        </p:nvPicPr>
        <p:blipFill rotWithShape="1">
          <a:blip r:embed="rId3">
            <a:alphaModFix/>
          </a:blip>
          <a:srcRect/>
          <a:stretch/>
        </p:blipFill>
        <p:spPr>
          <a:xfrm>
            <a:off x="913775" y="2526761"/>
            <a:ext cx="6061075" cy="3424237"/>
          </a:xfrm>
          <a:prstGeom prst="rect">
            <a:avLst/>
          </a:prstGeom>
          <a:noFill/>
          <a:ln>
            <a:noFill/>
          </a:ln>
        </p:spPr>
      </p:pic>
      <p:sp>
        <p:nvSpPr>
          <p:cNvPr id="247" name="Google Shape;247;p9"/>
          <p:cNvSpPr txBox="1"/>
          <p:nvPr/>
        </p:nvSpPr>
        <p:spPr>
          <a:xfrm>
            <a:off x="7838983" y="2766872"/>
            <a:ext cx="343924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chemeClr val="lt1"/>
                </a:solidFill>
                <a:latin typeface="Twentieth Century"/>
                <a:ea typeface="Twentieth Century"/>
                <a:cs typeface="Twentieth Century"/>
                <a:sym typeface="Twentieth Century"/>
              </a:rPr>
              <a:t>¿Qué es el constitucionalismo? </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s-ES" sz="1800">
                <a:solidFill>
                  <a:schemeClr val="lt1"/>
                </a:solidFill>
                <a:latin typeface="Twentieth Century"/>
                <a:ea typeface="Twentieth Century"/>
                <a:cs typeface="Twentieth Century"/>
                <a:sym typeface="Twentieth Century"/>
              </a:rPr>
              <a:t>¿Por qué los liberales optaron por este?</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s-ES" sz="1800">
                <a:solidFill>
                  <a:schemeClr val="lt1"/>
                </a:solidFill>
                <a:latin typeface="Twentieth Century"/>
                <a:ea typeface="Twentieth Century"/>
                <a:cs typeface="Twentieth Century"/>
                <a:sym typeface="Twentieth Century"/>
              </a:rPr>
              <a:t>¿Qué aportes genera en la actualidad?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ta">
  <a:themeElements>
    <a:clrScheme name="Gota">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Words>
  <Application>Microsoft Office PowerPoint</Application>
  <PresentationFormat>Panorámica</PresentationFormat>
  <Paragraphs>65</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11</vt:i4>
      </vt:variant>
    </vt:vector>
  </HeadingPairs>
  <TitlesOfParts>
    <vt:vector size="16" baseType="lpstr">
      <vt:lpstr>Arial</vt:lpstr>
      <vt:lpstr>Calibri</vt:lpstr>
      <vt:lpstr>Twentieth Century</vt:lpstr>
      <vt:lpstr>Gota</vt:lpstr>
      <vt:lpstr>Gota</vt:lpstr>
      <vt:lpstr>DIFUSIÓN Y EXPRESIONES DEL IDEAL LIBERAL Y REPUBLICANO EN EL SIGLO XIX</vt:lpstr>
      <vt:lpstr>OBJETIVO</vt:lpstr>
      <vt:lpstr>IDEAL LIBERAL Y REPUBLICANO</vt:lpstr>
      <vt:lpstr>¿QUÉ RELACIÓN EXISTE ENTRE EL IDEAL LIBERAL Y LO PROPUESTO EN EL VIDEO?</vt:lpstr>
      <vt:lpstr>Presentación de PowerPoint</vt:lpstr>
      <vt:lpstr>EL PARLAMENTARISMO</vt:lpstr>
      <vt:lpstr>EL PARLAMENTARISMO EN LA ACTUALIDAD Y EN LA HISTORIA</vt:lpstr>
      <vt:lpstr>EL CONSTITUCIONALISMO</vt:lpstr>
      <vt:lpstr>EL CONSTITUCIONALISMO</vt:lpstr>
      <vt:lpstr>ALGUNOS EJEMPLOS DE LA IMPLEMENTACIÓN DE ESTAS IDEAS SE DIERON EN</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DIFUSIÓN Y EXPRESIONES DEL IDEAL LIBERAL Y REPUBLICANO EN EL SIGLO XIX</dc:title>
  <dc:creator>Abraham López</dc:creator>
  <cp:lastModifiedBy>Carmen Barros Ortega</cp:lastModifiedBy>
  <cp:revision>1</cp:revision>
  <dcterms:created xsi:type="dcterms:W3CDTF">2021-05-10T04:11:16Z</dcterms:created>
  <dcterms:modified xsi:type="dcterms:W3CDTF">2021-05-25T16:37:56Z</dcterms:modified>
</cp:coreProperties>
</file>